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xlsx" ContentType="application/vnd.openxmlformats-officedocument.spreadsheetml.sheet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7" r:id="rId2"/>
    <p:sldId id="281" r:id="rId3"/>
    <p:sldId id="258" r:id="rId4"/>
    <p:sldId id="259" r:id="rId5"/>
    <p:sldId id="261" r:id="rId6"/>
    <p:sldId id="275" r:id="rId7"/>
    <p:sldId id="283" r:id="rId8"/>
    <p:sldId id="262" r:id="rId9"/>
    <p:sldId id="276" r:id="rId10"/>
    <p:sldId id="278" r:id="rId11"/>
    <p:sldId id="263" r:id="rId12"/>
    <p:sldId id="289" r:id="rId13"/>
    <p:sldId id="288" r:id="rId14"/>
    <p:sldId id="267" r:id="rId15"/>
    <p:sldId id="284" r:id="rId16"/>
    <p:sldId id="285" r:id="rId17"/>
    <p:sldId id="270" r:id="rId18"/>
    <p:sldId id="286" r:id="rId19"/>
    <p:sldId id="287" r:id="rId20"/>
    <p:sldId id="272" r:id="rId21"/>
    <p:sldId id="282" r:id="rId22"/>
    <p:sldId id="290" r:id="rId23"/>
    <p:sldId id="280" r:id="rId24"/>
    <p:sldId id="265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8C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93" d="100"/>
          <a:sy n="193" d="100"/>
        </p:scale>
        <p:origin x="-28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19" d="100"/>
        <a:sy n="219" d="100"/>
      </p:scale>
      <p:origin x="0" y="5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Relationship Id="rId2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txg-gridfs.llgrid.ll.mit.edu\an22471\Bioinformatics_shared\MSA\structure\h1n1\darrell_ha_summary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da23452:Library:Caches:TemporaryItems:Outlook%20Temp:HPRT%20Mutations%20Analys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Sheet1!$F$1</c:f>
              <c:strCache>
                <c:ptCount val="1"/>
                <c:pt idx="0">
                  <c:v>K-mer count</c:v>
                </c:pt>
              </c:strCache>
            </c:strRef>
          </c:tx>
          <c:invertIfNegative val="0"/>
          <c:val>
            <c:numRef>
              <c:f>Sheet1!$F$2:$F$460</c:f>
              <c:numCache>
                <c:formatCode>General</c:formatCode>
                <c:ptCount val="459"/>
                <c:pt idx="0">
                  <c:v>2.0</c:v>
                </c:pt>
                <c:pt idx="1">
                  <c:v>2.0</c:v>
                </c:pt>
                <c:pt idx="2">
                  <c:v>3.0</c:v>
                </c:pt>
                <c:pt idx="3">
                  <c:v>2.0</c:v>
                </c:pt>
                <c:pt idx="4">
                  <c:v>5.0</c:v>
                </c:pt>
                <c:pt idx="5">
                  <c:v>3.0</c:v>
                </c:pt>
                <c:pt idx="6">
                  <c:v>3.0</c:v>
                </c:pt>
                <c:pt idx="7">
                  <c:v>5.0</c:v>
                </c:pt>
                <c:pt idx="8">
                  <c:v>9.0</c:v>
                </c:pt>
                <c:pt idx="9">
                  <c:v>8.0</c:v>
                </c:pt>
                <c:pt idx="10">
                  <c:v>2.0</c:v>
                </c:pt>
                <c:pt idx="11">
                  <c:v>3.0</c:v>
                </c:pt>
                <c:pt idx="12">
                  <c:v>3.0</c:v>
                </c:pt>
                <c:pt idx="13">
                  <c:v>4.0</c:v>
                </c:pt>
                <c:pt idx="14">
                  <c:v>5.0</c:v>
                </c:pt>
                <c:pt idx="15">
                  <c:v>4.0</c:v>
                </c:pt>
                <c:pt idx="16">
                  <c:v>14.0</c:v>
                </c:pt>
                <c:pt idx="17">
                  <c:v>8.0</c:v>
                </c:pt>
                <c:pt idx="18">
                  <c:v>14.0</c:v>
                </c:pt>
                <c:pt idx="19">
                  <c:v>5.0</c:v>
                </c:pt>
                <c:pt idx="20">
                  <c:v>7.0</c:v>
                </c:pt>
                <c:pt idx="21">
                  <c:v>8.0</c:v>
                </c:pt>
                <c:pt idx="22">
                  <c:v>10.0</c:v>
                </c:pt>
                <c:pt idx="23">
                  <c:v>4.0</c:v>
                </c:pt>
                <c:pt idx="24">
                  <c:v>5.0</c:v>
                </c:pt>
                <c:pt idx="25">
                  <c:v>3.0</c:v>
                </c:pt>
                <c:pt idx="26">
                  <c:v>2.0</c:v>
                </c:pt>
                <c:pt idx="27">
                  <c:v>3.0</c:v>
                </c:pt>
                <c:pt idx="28">
                  <c:v>5.0</c:v>
                </c:pt>
                <c:pt idx="29">
                  <c:v>11.0</c:v>
                </c:pt>
                <c:pt idx="30">
                  <c:v>5.0</c:v>
                </c:pt>
                <c:pt idx="31">
                  <c:v>5.0</c:v>
                </c:pt>
                <c:pt idx="32">
                  <c:v>3.0</c:v>
                </c:pt>
                <c:pt idx="33">
                  <c:v>2.0</c:v>
                </c:pt>
                <c:pt idx="34">
                  <c:v>7.0</c:v>
                </c:pt>
                <c:pt idx="35">
                  <c:v>2.0</c:v>
                </c:pt>
                <c:pt idx="36">
                  <c:v>3.0</c:v>
                </c:pt>
                <c:pt idx="37">
                  <c:v>4.0</c:v>
                </c:pt>
                <c:pt idx="38">
                  <c:v>5.0</c:v>
                </c:pt>
                <c:pt idx="39">
                  <c:v>11.0</c:v>
                </c:pt>
                <c:pt idx="40">
                  <c:v>3.0</c:v>
                </c:pt>
                <c:pt idx="41">
                  <c:v>2.0</c:v>
                </c:pt>
                <c:pt idx="42">
                  <c:v>5.0</c:v>
                </c:pt>
                <c:pt idx="43">
                  <c:v>5.0</c:v>
                </c:pt>
                <c:pt idx="44">
                  <c:v>5.0</c:v>
                </c:pt>
                <c:pt idx="45">
                  <c:v>5.0</c:v>
                </c:pt>
                <c:pt idx="46">
                  <c:v>8.0</c:v>
                </c:pt>
                <c:pt idx="47">
                  <c:v>8.0</c:v>
                </c:pt>
                <c:pt idx="48">
                  <c:v>7.0</c:v>
                </c:pt>
                <c:pt idx="49">
                  <c:v>12.0</c:v>
                </c:pt>
                <c:pt idx="50">
                  <c:v>8.0</c:v>
                </c:pt>
                <c:pt idx="51">
                  <c:v>24.0</c:v>
                </c:pt>
                <c:pt idx="52">
                  <c:v>10.0</c:v>
                </c:pt>
                <c:pt idx="53">
                  <c:v>6.0</c:v>
                </c:pt>
                <c:pt idx="54">
                  <c:v>4.0</c:v>
                </c:pt>
                <c:pt idx="55">
                  <c:v>3.0</c:v>
                </c:pt>
                <c:pt idx="56">
                  <c:v>4.0</c:v>
                </c:pt>
                <c:pt idx="57">
                  <c:v>12.0</c:v>
                </c:pt>
                <c:pt idx="58">
                  <c:v>11.0</c:v>
                </c:pt>
                <c:pt idx="59">
                  <c:v>25.0</c:v>
                </c:pt>
                <c:pt idx="60">
                  <c:v>32.0</c:v>
                </c:pt>
                <c:pt idx="61">
                  <c:v>29.0</c:v>
                </c:pt>
                <c:pt idx="62">
                  <c:v>9.0</c:v>
                </c:pt>
                <c:pt idx="63">
                  <c:v>11.0</c:v>
                </c:pt>
                <c:pt idx="64">
                  <c:v>12.0</c:v>
                </c:pt>
                <c:pt idx="65">
                  <c:v>7.0</c:v>
                </c:pt>
                <c:pt idx="66">
                  <c:v>6.0</c:v>
                </c:pt>
                <c:pt idx="67">
                  <c:v>6.0</c:v>
                </c:pt>
                <c:pt idx="68">
                  <c:v>15.0</c:v>
                </c:pt>
                <c:pt idx="69">
                  <c:v>15.0</c:v>
                </c:pt>
                <c:pt idx="70">
                  <c:v>24.0</c:v>
                </c:pt>
                <c:pt idx="71">
                  <c:v>28.0</c:v>
                </c:pt>
                <c:pt idx="72">
                  <c:v>21.0</c:v>
                </c:pt>
                <c:pt idx="73">
                  <c:v>21.0</c:v>
                </c:pt>
                <c:pt idx="74">
                  <c:v>12.0</c:v>
                </c:pt>
                <c:pt idx="75">
                  <c:v>14.0</c:v>
                </c:pt>
                <c:pt idx="76">
                  <c:v>11.0</c:v>
                </c:pt>
                <c:pt idx="77">
                  <c:v>7.0</c:v>
                </c:pt>
                <c:pt idx="78">
                  <c:v>11.0</c:v>
                </c:pt>
                <c:pt idx="79">
                  <c:v>15.0</c:v>
                </c:pt>
                <c:pt idx="80">
                  <c:v>4.0</c:v>
                </c:pt>
                <c:pt idx="81">
                  <c:v>9.0</c:v>
                </c:pt>
                <c:pt idx="82">
                  <c:v>2.0</c:v>
                </c:pt>
                <c:pt idx="83">
                  <c:v>7.0</c:v>
                </c:pt>
                <c:pt idx="84">
                  <c:v>7.0</c:v>
                </c:pt>
                <c:pt idx="85">
                  <c:v>11.0</c:v>
                </c:pt>
                <c:pt idx="86">
                  <c:v>7.0</c:v>
                </c:pt>
                <c:pt idx="87">
                  <c:v>7.0</c:v>
                </c:pt>
                <c:pt idx="88">
                  <c:v>8.0</c:v>
                </c:pt>
                <c:pt idx="89">
                  <c:v>9.0</c:v>
                </c:pt>
                <c:pt idx="90">
                  <c:v>17.0</c:v>
                </c:pt>
                <c:pt idx="91">
                  <c:v>15.0</c:v>
                </c:pt>
                <c:pt idx="92">
                  <c:v>29.0</c:v>
                </c:pt>
                <c:pt idx="93">
                  <c:v>29.0</c:v>
                </c:pt>
                <c:pt idx="94">
                  <c:v>29.0</c:v>
                </c:pt>
                <c:pt idx="95">
                  <c:v>15.0</c:v>
                </c:pt>
                <c:pt idx="96">
                  <c:v>9.0</c:v>
                </c:pt>
                <c:pt idx="97">
                  <c:v>12.0</c:v>
                </c:pt>
                <c:pt idx="98">
                  <c:v>13.0</c:v>
                </c:pt>
                <c:pt idx="99">
                  <c:v>14.0</c:v>
                </c:pt>
                <c:pt idx="100">
                  <c:v>8.0</c:v>
                </c:pt>
                <c:pt idx="101">
                  <c:v>8.0</c:v>
                </c:pt>
                <c:pt idx="102">
                  <c:v>11.0</c:v>
                </c:pt>
                <c:pt idx="103">
                  <c:v>22.0</c:v>
                </c:pt>
                <c:pt idx="104">
                  <c:v>14.0</c:v>
                </c:pt>
                <c:pt idx="105">
                  <c:v>8.0</c:v>
                </c:pt>
                <c:pt idx="106">
                  <c:v>10.0</c:v>
                </c:pt>
                <c:pt idx="107">
                  <c:v>17.0</c:v>
                </c:pt>
                <c:pt idx="108">
                  <c:v>10.0</c:v>
                </c:pt>
                <c:pt idx="109">
                  <c:v>8.0</c:v>
                </c:pt>
                <c:pt idx="110">
                  <c:v>6.0</c:v>
                </c:pt>
                <c:pt idx="111">
                  <c:v>6.0</c:v>
                </c:pt>
                <c:pt idx="112">
                  <c:v>11.0</c:v>
                </c:pt>
                <c:pt idx="113">
                  <c:v>10.0</c:v>
                </c:pt>
                <c:pt idx="114">
                  <c:v>7.0</c:v>
                </c:pt>
                <c:pt idx="115">
                  <c:v>7.0</c:v>
                </c:pt>
                <c:pt idx="116">
                  <c:v>8.0</c:v>
                </c:pt>
                <c:pt idx="117">
                  <c:v>2.0</c:v>
                </c:pt>
                <c:pt idx="118">
                  <c:v>2.0</c:v>
                </c:pt>
                <c:pt idx="119">
                  <c:v>2.0</c:v>
                </c:pt>
                <c:pt idx="120">
                  <c:v>2.0</c:v>
                </c:pt>
                <c:pt idx="121">
                  <c:v>12.0</c:v>
                </c:pt>
                <c:pt idx="122">
                  <c:v>18.0</c:v>
                </c:pt>
                <c:pt idx="123">
                  <c:v>13.0</c:v>
                </c:pt>
                <c:pt idx="124">
                  <c:v>12.0</c:v>
                </c:pt>
                <c:pt idx="125">
                  <c:v>12.0</c:v>
                </c:pt>
                <c:pt idx="126">
                  <c:v>20.0</c:v>
                </c:pt>
                <c:pt idx="127">
                  <c:v>10.0</c:v>
                </c:pt>
                <c:pt idx="128">
                  <c:v>18.0</c:v>
                </c:pt>
                <c:pt idx="129">
                  <c:v>4.0</c:v>
                </c:pt>
                <c:pt idx="130">
                  <c:v>4.0</c:v>
                </c:pt>
                <c:pt idx="131">
                  <c:v>4.0</c:v>
                </c:pt>
                <c:pt idx="132">
                  <c:v>6.0</c:v>
                </c:pt>
                <c:pt idx="133">
                  <c:v>6.0</c:v>
                </c:pt>
                <c:pt idx="134">
                  <c:v>9.0</c:v>
                </c:pt>
                <c:pt idx="135">
                  <c:v>10.0</c:v>
                </c:pt>
                <c:pt idx="136">
                  <c:v>8.0</c:v>
                </c:pt>
                <c:pt idx="137">
                  <c:v>8.0</c:v>
                </c:pt>
                <c:pt idx="138">
                  <c:v>7.0</c:v>
                </c:pt>
                <c:pt idx="139">
                  <c:v>2.0</c:v>
                </c:pt>
                <c:pt idx="140">
                  <c:v>8.0</c:v>
                </c:pt>
                <c:pt idx="141">
                  <c:v>2.0</c:v>
                </c:pt>
                <c:pt idx="142">
                  <c:v>12.0</c:v>
                </c:pt>
                <c:pt idx="143">
                  <c:v>11.0</c:v>
                </c:pt>
                <c:pt idx="144">
                  <c:v>3.0</c:v>
                </c:pt>
                <c:pt idx="145">
                  <c:v>3.0</c:v>
                </c:pt>
                <c:pt idx="146">
                  <c:v>3.0</c:v>
                </c:pt>
                <c:pt idx="147">
                  <c:v>2.0</c:v>
                </c:pt>
                <c:pt idx="148">
                  <c:v>4.0</c:v>
                </c:pt>
                <c:pt idx="149">
                  <c:v>6.0</c:v>
                </c:pt>
                <c:pt idx="150">
                  <c:v>7.0</c:v>
                </c:pt>
                <c:pt idx="151">
                  <c:v>7.0</c:v>
                </c:pt>
                <c:pt idx="152">
                  <c:v>8.0</c:v>
                </c:pt>
                <c:pt idx="153">
                  <c:v>8.0</c:v>
                </c:pt>
                <c:pt idx="154">
                  <c:v>23.0</c:v>
                </c:pt>
                <c:pt idx="155">
                  <c:v>11.0</c:v>
                </c:pt>
                <c:pt idx="156">
                  <c:v>4.0</c:v>
                </c:pt>
                <c:pt idx="157">
                  <c:v>4.0</c:v>
                </c:pt>
                <c:pt idx="158">
                  <c:v>10.0</c:v>
                </c:pt>
                <c:pt idx="159">
                  <c:v>12.0</c:v>
                </c:pt>
                <c:pt idx="160">
                  <c:v>7.0</c:v>
                </c:pt>
                <c:pt idx="161">
                  <c:v>11.0</c:v>
                </c:pt>
                <c:pt idx="162">
                  <c:v>12.0</c:v>
                </c:pt>
                <c:pt idx="163">
                  <c:v>3.0</c:v>
                </c:pt>
                <c:pt idx="164">
                  <c:v>3.0</c:v>
                </c:pt>
                <c:pt idx="165">
                  <c:v>3.0</c:v>
                </c:pt>
                <c:pt idx="166">
                  <c:v>7.0</c:v>
                </c:pt>
                <c:pt idx="167">
                  <c:v>12.0</c:v>
                </c:pt>
                <c:pt idx="168">
                  <c:v>10.0</c:v>
                </c:pt>
                <c:pt idx="169">
                  <c:v>10.0</c:v>
                </c:pt>
                <c:pt idx="170">
                  <c:v>7.0</c:v>
                </c:pt>
                <c:pt idx="171">
                  <c:v>10.0</c:v>
                </c:pt>
                <c:pt idx="172">
                  <c:v>7.0</c:v>
                </c:pt>
                <c:pt idx="173">
                  <c:v>8.0</c:v>
                </c:pt>
                <c:pt idx="174">
                  <c:v>13.0</c:v>
                </c:pt>
                <c:pt idx="175">
                  <c:v>17.0</c:v>
                </c:pt>
                <c:pt idx="176">
                  <c:v>26.0</c:v>
                </c:pt>
                <c:pt idx="177">
                  <c:v>20.0</c:v>
                </c:pt>
                <c:pt idx="178">
                  <c:v>8.0</c:v>
                </c:pt>
                <c:pt idx="179">
                  <c:v>16.0</c:v>
                </c:pt>
                <c:pt idx="180">
                  <c:v>8.0</c:v>
                </c:pt>
                <c:pt idx="181">
                  <c:v>6.0</c:v>
                </c:pt>
                <c:pt idx="182">
                  <c:v>7.0</c:v>
                </c:pt>
                <c:pt idx="183">
                  <c:v>11.0</c:v>
                </c:pt>
                <c:pt idx="184">
                  <c:v>3.0</c:v>
                </c:pt>
                <c:pt idx="185">
                  <c:v>3.0</c:v>
                </c:pt>
                <c:pt idx="186">
                  <c:v>5.0</c:v>
                </c:pt>
                <c:pt idx="187">
                  <c:v>13.0</c:v>
                </c:pt>
                <c:pt idx="188">
                  <c:v>10.0</c:v>
                </c:pt>
                <c:pt idx="189">
                  <c:v>11.0</c:v>
                </c:pt>
                <c:pt idx="190">
                  <c:v>9.0</c:v>
                </c:pt>
                <c:pt idx="191">
                  <c:v>10.0</c:v>
                </c:pt>
                <c:pt idx="192">
                  <c:v>13.0</c:v>
                </c:pt>
                <c:pt idx="193">
                  <c:v>5.0</c:v>
                </c:pt>
                <c:pt idx="194">
                  <c:v>2.0</c:v>
                </c:pt>
                <c:pt idx="195">
                  <c:v>2.0</c:v>
                </c:pt>
                <c:pt idx="196">
                  <c:v>4.0</c:v>
                </c:pt>
                <c:pt idx="197">
                  <c:v>3.0</c:v>
                </c:pt>
                <c:pt idx="198">
                  <c:v>3.0</c:v>
                </c:pt>
                <c:pt idx="199">
                  <c:v>4.0</c:v>
                </c:pt>
                <c:pt idx="200">
                  <c:v>10.0</c:v>
                </c:pt>
                <c:pt idx="201">
                  <c:v>2.0</c:v>
                </c:pt>
                <c:pt idx="202">
                  <c:v>8.0</c:v>
                </c:pt>
                <c:pt idx="203">
                  <c:v>14.0</c:v>
                </c:pt>
                <c:pt idx="204">
                  <c:v>5.0</c:v>
                </c:pt>
                <c:pt idx="205">
                  <c:v>9.0</c:v>
                </c:pt>
                <c:pt idx="206">
                  <c:v>10.0</c:v>
                </c:pt>
                <c:pt idx="207">
                  <c:v>7.0</c:v>
                </c:pt>
                <c:pt idx="208">
                  <c:v>14.0</c:v>
                </c:pt>
                <c:pt idx="209">
                  <c:v>5.0</c:v>
                </c:pt>
                <c:pt idx="210">
                  <c:v>11.0</c:v>
                </c:pt>
                <c:pt idx="211">
                  <c:v>4.0</c:v>
                </c:pt>
                <c:pt idx="212">
                  <c:v>8.0</c:v>
                </c:pt>
                <c:pt idx="213">
                  <c:v>13.0</c:v>
                </c:pt>
                <c:pt idx="214">
                  <c:v>4.0</c:v>
                </c:pt>
                <c:pt idx="215">
                  <c:v>4.0</c:v>
                </c:pt>
                <c:pt idx="216">
                  <c:v>2.0</c:v>
                </c:pt>
                <c:pt idx="217">
                  <c:v>4.0</c:v>
                </c:pt>
                <c:pt idx="218">
                  <c:v>4.0</c:v>
                </c:pt>
                <c:pt idx="219">
                  <c:v>3.0</c:v>
                </c:pt>
                <c:pt idx="220">
                  <c:v>2.0</c:v>
                </c:pt>
                <c:pt idx="221">
                  <c:v>5.0</c:v>
                </c:pt>
                <c:pt idx="222">
                  <c:v>6.0</c:v>
                </c:pt>
                <c:pt idx="223">
                  <c:v>7.0</c:v>
                </c:pt>
                <c:pt idx="224">
                  <c:v>14.0</c:v>
                </c:pt>
                <c:pt idx="225">
                  <c:v>10.0</c:v>
                </c:pt>
                <c:pt idx="226">
                  <c:v>11.0</c:v>
                </c:pt>
                <c:pt idx="227">
                  <c:v>23.0</c:v>
                </c:pt>
                <c:pt idx="228">
                  <c:v>14.0</c:v>
                </c:pt>
                <c:pt idx="229">
                  <c:v>8.0</c:v>
                </c:pt>
                <c:pt idx="230">
                  <c:v>11.0</c:v>
                </c:pt>
                <c:pt idx="231">
                  <c:v>5.0</c:v>
                </c:pt>
                <c:pt idx="232">
                  <c:v>11.0</c:v>
                </c:pt>
                <c:pt idx="233">
                  <c:v>15.0</c:v>
                </c:pt>
                <c:pt idx="234">
                  <c:v>10.0</c:v>
                </c:pt>
                <c:pt idx="235">
                  <c:v>9.0</c:v>
                </c:pt>
                <c:pt idx="236">
                  <c:v>9.0</c:v>
                </c:pt>
                <c:pt idx="237">
                  <c:v>9.0</c:v>
                </c:pt>
                <c:pt idx="238">
                  <c:v>33.0</c:v>
                </c:pt>
                <c:pt idx="239">
                  <c:v>17.0</c:v>
                </c:pt>
                <c:pt idx="240">
                  <c:v>5.0</c:v>
                </c:pt>
                <c:pt idx="241">
                  <c:v>11.0</c:v>
                </c:pt>
                <c:pt idx="242">
                  <c:v>9.0</c:v>
                </c:pt>
                <c:pt idx="243">
                  <c:v>11.0</c:v>
                </c:pt>
                <c:pt idx="244">
                  <c:v>10.0</c:v>
                </c:pt>
                <c:pt idx="245">
                  <c:v>14.0</c:v>
                </c:pt>
                <c:pt idx="246">
                  <c:v>3.0</c:v>
                </c:pt>
                <c:pt idx="247">
                  <c:v>3.0</c:v>
                </c:pt>
                <c:pt idx="248">
                  <c:v>5.0</c:v>
                </c:pt>
                <c:pt idx="249">
                  <c:v>11.0</c:v>
                </c:pt>
                <c:pt idx="250">
                  <c:v>19.0</c:v>
                </c:pt>
                <c:pt idx="251">
                  <c:v>26.0</c:v>
                </c:pt>
                <c:pt idx="252">
                  <c:v>14.0</c:v>
                </c:pt>
                <c:pt idx="253">
                  <c:v>9.0</c:v>
                </c:pt>
                <c:pt idx="254">
                  <c:v>5.0</c:v>
                </c:pt>
                <c:pt idx="255">
                  <c:v>8.0</c:v>
                </c:pt>
                <c:pt idx="256">
                  <c:v>10.0</c:v>
                </c:pt>
                <c:pt idx="257">
                  <c:v>13.0</c:v>
                </c:pt>
                <c:pt idx="258">
                  <c:v>15.0</c:v>
                </c:pt>
                <c:pt idx="259">
                  <c:v>12.0</c:v>
                </c:pt>
                <c:pt idx="260">
                  <c:v>7.0</c:v>
                </c:pt>
                <c:pt idx="261">
                  <c:v>7.0</c:v>
                </c:pt>
                <c:pt idx="262">
                  <c:v>16.0</c:v>
                </c:pt>
                <c:pt idx="263">
                  <c:v>27.0</c:v>
                </c:pt>
                <c:pt idx="264">
                  <c:v>32.0</c:v>
                </c:pt>
                <c:pt idx="265">
                  <c:v>33.0</c:v>
                </c:pt>
                <c:pt idx="266">
                  <c:v>3.0</c:v>
                </c:pt>
                <c:pt idx="267">
                  <c:v>6.0</c:v>
                </c:pt>
                <c:pt idx="268">
                  <c:v>3.0</c:v>
                </c:pt>
                <c:pt idx="269">
                  <c:v>2.0</c:v>
                </c:pt>
                <c:pt idx="270">
                  <c:v>6.0</c:v>
                </c:pt>
                <c:pt idx="271">
                  <c:v>5.0</c:v>
                </c:pt>
                <c:pt idx="272">
                  <c:v>6.0</c:v>
                </c:pt>
                <c:pt idx="273">
                  <c:v>11.0</c:v>
                </c:pt>
                <c:pt idx="274">
                  <c:v>11.0</c:v>
                </c:pt>
                <c:pt idx="275">
                  <c:v>19.0</c:v>
                </c:pt>
                <c:pt idx="276">
                  <c:v>10.0</c:v>
                </c:pt>
                <c:pt idx="277">
                  <c:v>14.0</c:v>
                </c:pt>
                <c:pt idx="278">
                  <c:v>11.0</c:v>
                </c:pt>
                <c:pt idx="279">
                  <c:v>14.0</c:v>
                </c:pt>
                <c:pt idx="280">
                  <c:v>8.0</c:v>
                </c:pt>
                <c:pt idx="281">
                  <c:v>4.0</c:v>
                </c:pt>
                <c:pt idx="282">
                  <c:v>6.0</c:v>
                </c:pt>
                <c:pt idx="283">
                  <c:v>11.0</c:v>
                </c:pt>
                <c:pt idx="284">
                  <c:v>9.0</c:v>
                </c:pt>
                <c:pt idx="285">
                  <c:v>7.0</c:v>
                </c:pt>
                <c:pt idx="286">
                  <c:v>4.0</c:v>
                </c:pt>
                <c:pt idx="287">
                  <c:v>4.0</c:v>
                </c:pt>
                <c:pt idx="288">
                  <c:v>4.0</c:v>
                </c:pt>
                <c:pt idx="289">
                  <c:v>15.0</c:v>
                </c:pt>
                <c:pt idx="290">
                  <c:v>7.0</c:v>
                </c:pt>
                <c:pt idx="291">
                  <c:v>7.0</c:v>
                </c:pt>
                <c:pt idx="292">
                  <c:v>19.0</c:v>
                </c:pt>
                <c:pt idx="293">
                  <c:v>13.0</c:v>
                </c:pt>
                <c:pt idx="294">
                  <c:v>10.0</c:v>
                </c:pt>
                <c:pt idx="295">
                  <c:v>11.0</c:v>
                </c:pt>
                <c:pt idx="296">
                  <c:v>8.0</c:v>
                </c:pt>
                <c:pt idx="297">
                  <c:v>4.0</c:v>
                </c:pt>
                <c:pt idx="298">
                  <c:v>6.0</c:v>
                </c:pt>
                <c:pt idx="299">
                  <c:v>5.0</c:v>
                </c:pt>
                <c:pt idx="300">
                  <c:v>5.0</c:v>
                </c:pt>
                <c:pt idx="301">
                  <c:v>2.0</c:v>
                </c:pt>
                <c:pt idx="302">
                  <c:v>8.0</c:v>
                </c:pt>
                <c:pt idx="303">
                  <c:v>2.0</c:v>
                </c:pt>
                <c:pt idx="304">
                  <c:v>13.0</c:v>
                </c:pt>
                <c:pt idx="305">
                  <c:v>2.0</c:v>
                </c:pt>
                <c:pt idx="306">
                  <c:v>4.0</c:v>
                </c:pt>
                <c:pt idx="307">
                  <c:v>2.0</c:v>
                </c:pt>
                <c:pt idx="308">
                  <c:v>8.0</c:v>
                </c:pt>
                <c:pt idx="309">
                  <c:v>15.0</c:v>
                </c:pt>
                <c:pt idx="310">
                  <c:v>4.0</c:v>
                </c:pt>
                <c:pt idx="311">
                  <c:v>5.0</c:v>
                </c:pt>
                <c:pt idx="312">
                  <c:v>8.0</c:v>
                </c:pt>
                <c:pt idx="313">
                  <c:v>17.0</c:v>
                </c:pt>
                <c:pt idx="314">
                  <c:v>36.0</c:v>
                </c:pt>
                <c:pt idx="315">
                  <c:v>29.0</c:v>
                </c:pt>
                <c:pt idx="316">
                  <c:v>36.0</c:v>
                </c:pt>
                <c:pt idx="317">
                  <c:v>14.0</c:v>
                </c:pt>
                <c:pt idx="318">
                  <c:v>17.0</c:v>
                </c:pt>
                <c:pt idx="319">
                  <c:v>18.0</c:v>
                </c:pt>
                <c:pt idx="320">
                  <c:v>8.0</c:v>
                </c:pt>
                <c:pt idx="321">
                  <c:v>7.0</c:v>
                </c:pt>
                <c:pt idx="322">
                  <c:v>7.0</c:v>
                </c:pt>
                <c:pt idx="323">
                  <c:v>11.0</c:v>
                </c:pt>
                <c:pt idx="324">
                  <c:v>7.0</c:v>
                </c:pt>
                <c:pt idx="325">
                  <c:v>9.0</c:v>
                </c:pt>
                <c:pt idx="326">
                  <c:v>11.0</c:v>
                </c:pt>
                <c:pt idx="327">
                  <c:v>11.0</c:v>
                </c:pt>
                <c:pt idx="328">
                  <c:v>13.0</c:v>
                </c:pt>
                <c:pt idx="329">
                  <c:v>12.0</c:v>
                </c:pt>
                <c:pt idx="330">
                  <c:v>11.0</c:v>
                </c:pt>
                <c:pt idx="331">
                  <c:v>19.0</c:v>
                </c:pt>
                <c:pt idx="332">
                  <c:v>22.0</c:v>
                </c:pt>
                <c:pt idx="333">
                  <c:v>8.0</c:v>
                </c:pt>
                <c:pt idx="334">
                  <c:v>8.0</c:v>
                </c:pt>
                <c:pt idx="335">
                  <c:v>6.0</c:v>
                </c:pt>
                <c:pt idx="336">
                  <c:v>3.0</c:v>
                </c:pt>
                <c:pt idx="337">
                  <c:v>4.0</c:v>
                </c:pt>
                <c:pt idx="338">
                  <c:v>5.0</c:v>
                </c:pt>
                <c:pt idx="339">
                  <c:v>10.0</c:v>
                </c:pt>
                <c:pt idx="340">
                  <c:v>10.0</c:v>
                </c:pt>
                <c:pt idx="341">
                  <c:v>9.0</c:v>
                </c:pt>
                <c:pt idx="342">
                  <c:v>10.0</c:v>
                </c:pt>
                <c:pt idx="343">
                  <c:v>10.0</c:v>
                </c:pt>
                <c:pt idx="344">
                  <c:v>17.0</c:v>
                </c:pt>
                <c:pt idx="345">
                  <c:v>10.0</c:v>
                </c:pt>
                <c:pt idx="346">
                  <c:v>13.0</c:v>
                </c:pt>
                <c:pt idx="347">
                  <c:v>7.0</c:v>
                </c:pt>
                <c:pt idx="348">
                  <c:v>7.0</c:v>
                </c:pt>
                <c:pt idx="349">
                  <c:v>11.0</c:v>
                </c:pt>
                <c:pt idx="350">
                  <c:v>13.0</c:v>
                </c:pt>
                <c:pt idx="351">
                  <c:v>11.0</c:v>
                </c:pt>
                <c:pt idx="352">
                  <c:v>26.0</c:v>
                </c:pt>
                <c:pt idx="353">
                  <c:v>19.0</c:v>
                </c:pt>
                <c:pt idx="354">
                  <c:v>29.0</c:v>
                </c:pt>
                <c:pt idx="355">
                  <c:v>6.0</c:v>
                </c:pt>
                <c:pt idx="356">
                  <c:v>8.0</c:v>
                </c:pt>
                <c:pt idx="357">
                  <c:v>10.0</c:v>
                </c:pt>
                <c:pt idx="358">
                  <c:v>2.0</c:v>
                </c:pt>
                <c:pt idx="359">
                  <c:v>3.0</c:v>
                </c:pt>
                <c:pt idx="360">
                  <c:v>2.0</c:v>
                </c:pt>
                <c:pt idx="361">
                  <c:v>10.0</c:v>
                </c:pt>
                <c:pt idx="362">
                  <c:v>9.0</c:v>
                </c:pt>
                <c:pt idx="363">
                  <c:v>6.0</c:v>
                </c:pt>
                <c:pt idx="364">
                  <c:v>2.0</c:v>
                </c:pt>
                <c:pt idx="365">
                  <c:v>4.0</c:v>
                </c:pt>
                <c:pt idx="366">
                  <c:v>7.0</c:v>
                </c:pt>
                <c:pt idx="367">
                  <c:v>5.0</c:v>
                </c:pt>
                <c:pt idx="368">
                  <c:v>11.0</c:v>
                </c:pt>
                <c:pt idx="369">
                  <c:v>11.0</c:v>
                </c:pt>
                <c:pt idx="370">
                  <c:v>6.0</c:v>
                </c:pt>
                <c:pt idx="371">
                  <c:v>9.0</c:v>
                </c:pt>
                <c:pt idx="372">
                  <c:v>6.0</c:v>
                </c:pt>
                <c:pt idx="373">
                  <c:v>17.0</c:v>
                </c:pt>
                <c:pt idx="374">
                  <c:v>11.0</c:v>
                </c:pt>
                <c:pt idx="375">
                  <c:v>11.0</c:v>
                </c:pt>
                <c:pt idx="376">
                  <c:v>19.0</c:v>
                </c:pt>
                <c:pt idx="377">
                  <c:v>11.0</c:v>
                </c:pt>
                <c:pt idx="378">
                  <c:v>11.0</c:v>
                </c:pt>
                <c:pt idx="379">
                  <c:v>11.0</c:v>
                </c:pt>
                <c:pt idx="380">
                  <c:v>15.0</c:v>
                </c:pt>
                <c:pt idx="381">
                  <c:v>11.0</c:v>
                </c:pt>
                <c:pt idx="382">
                  <c:v>13.0</c:v>
                </c:pt>
                <c:pt idx="383">
                  <c:v>15.0</c:v>
                </c:pt>
                <c:pt idx="384">
                  <c:v>10.0</c:v>
                </c:pt>
                <c:pt idx="385">
                  <c:v>9.0</c:v>
                </c:pt>
                <c:pt idx="386">
                  <c:v>8.0</c:v>
                </c:pt>
                <c:pt idx="387">
                  <c:v>10.0</c:v>
                </c:pt>
                <c:pt idx="388">
                  <c:v>10.0</c:v>
                </c:pt>
                <c:pt idx="389">
                  <c:v>9.0</c:v>
                </c:pt>
                <c:pt idx="390">
                  <c:v>8.0</c:v>
                </c:pt>
                <c:pt idx="391">
                  <c:v>8.0</c:v>
                </c:pt>
                <c:pt idx="392">
                  <c:v>21.0</c:v>
                </c:pt>
                <c:pt idx="393">
                  <c:v>26.0</c:v>
                </c:pt>
                <c:pt idx="394">
                  <c:v>26.0</c:v>
                </c:pt>
                <c:pt idx="395">
                  <c:v>37.0</c:v>
                </c:pt>
                <c:pt idx="396">
                  <c:v>8.0</c:v>
                </c:pt>
                <c:pt idx="397">
                  <c:v>6.0</c:v>
                </c:pt>
                <c:pt idx="398">
                  <c:v>6.0</c:v>
                </c:pt>
                <c:pt idx="399">
                  <c:v>13.0</c:v>
                </c:pt>
                <c:pt idx="400">
                  <c:v>13.0</c:v>
                </c:pt>
                <c:pt idx="401">
                  <c:v>7.0</c:v>
                </c:pt>
                <c:pt idx="402">
                  <c:v>4.0</c:v>
                </c:pt>
                <c:pt idx="403">
                  <c:v>3.0</c:v>
                </c:pt>
                <c:pt idx="404">
                  <c:v>14.0</c:v>
                </c:pt>
                <c:pt idx="405">
                  <c:v>8.0</c:v>
                </c:pt>
                <c:pt idx="406">
                  <c:v>15.0</c:v>
                </c:pt>
                <c:pt idx="407">
                  <c:v>17.0</c:v>
                </c:pt>
                <c:pt idx="408">
                  <c:v>37.0</c:v>
                </c:pt>
                <c:pt idx="409">
                  <c:v>37.0</c:v>
                </c:pt>
                <c:pt idx="410">
                  <c:v>37.0</c:v>
                </c:pt>
                <c:pt idx="411">
                  <c:v>37.0</c:v>
                </c:pt>
                <c:pt idx="412">
                  <c:v>26.0</c:v>
                </c:pt>
                <c:pt idx="413">
                  <c:v>16.0</c:v>
                </c:pt>
                <c:pt idx="414">
                  <c:v>16.0</c:v>
                </c:pt>
                <c:pt idx="415">
                  <c:v>11.0</c:v>
                </c:pt>
                <c:pt idx="416">
                  <c:v>11.0</c:v>
                </c:pt>
                <c:pt idx="417">
                  <c:v>14.0</c:v>
                </c:pt>
                <c:pt idx="418">
                  <c:v>14.0</c:v>
                </c:pt>
                <c:pt idx="419">
                  <c:v>11.0</c:v>
                </c:pt>
                <c:pt idx="420">
                  <c:v>9.0</c:v>
                </c:pt>
                <c:pt idx="421">
                  <c:v>12.0</c:v>
                </c:pt>
                <c:pt idx="422">
                  <c:v>21.0</c:v>
                </c:pt>
                <c:pt idx="423">
                  <c:v>12.0</c:v>
                </c:pt>
                <c:pt idx="424">
                  <c:v>18.0</c:v>
                </c:pt>
                <c:pt idx="425">
                  <c:v>22.0</c:v>
                </c:pt>
                <c:pt idx="426">
                  <c:v>14.0</c:v>
                </c:pt>
                <c:pt idx="427">
                  <c:v>13.0</c:v>
                </c:pt>
                <c:pt idx="428">
                  <c:v>12.0</c:v>
                </c:pt>
                <c:pt idx="429">
                  <c:v>35.0</c:v>
                </c:pt>
                <c:pt idx="430">
                  <c:v>33.0</c:v>
                </c:pt>
                <c:pt idx="431">
                  <c:v>12.0</c:v>
                </c:pt>
                <c:pt idx="432">
                  <c:v>11.0</c:v>
                </c:pt>
                <c:pt idx="433">
                  <c:v>11.0</c:v>
                </c:pt>
                <c:pt idx="434">
                  <c:v>9.0</c:v>
                </c:pt>
                <c:pt idx="435">
                  <c:v>9.0</c:v>
                </c:pt>
                <c:pt idx="436">
                  <c:v>9.0</c:v>
                </c:pt>
                <c:pt idx="437">
                  <c:v>16.0</c:v>
                </c:pt>
                <c:pt idx="438">
                  <c:v>17.0</c:v>
                </c:pt>
                <c:pt idx="439">
                  <c:v>17.0</c:v>
                </c:pt>
                <c:pt idx="440">
                  <c:v>17.0</c:v>
                </c:pt>
                <c:pt idx="441">
                  <c:v>17.0</c:v>
                </c:pt>
                <c:pt idx="442">
                  <c:v>17.0</c:v>
                </c:pt>
                <c:pt idx="443">
                  <c:v>27.0</c:v>
                </c:pt>
                <c:pt idx="444">
                  <c:v>24.0</c:v>
                </c:pt>
                <c:pt idx="445">
                  <c:v>20.0</c:v>
                </c:pt>
                <c:pt idx="446">
                  <c:v>18.0</c:v>
                </c:pt>
                <c:pt idx="447">
                  <c:v>17.0</c:v>
                </c:pt>
                <c:pt idx="448">
                  <c:v>9.0</c:v>
                </c:pt>
                <c:pt idx="449">
                  <c:v>10.0</c:v>
                </c:pt>
                <c:pt idx="450">
                  <c:v>10.0</c:v>
                </c:pt>
                <c:pt idx="451">
                  <c:v>6.0</c:v>
                </c:pt>
                <c:pt idx="452">
                  <c:v>11.0</c:v>
                </c:pt>
                <c:pt idx="453">
                  <c:v>14.0</c:v>
                </c:pt>
                <c:pt idx="454">
                  <c:v>6.0</c:v>
                </c:pt>
                <c:pt idx="455">
                  <c:v>13.0</c:v>
                </c:pt>
                <c:pt idx="456">
                  <c:v>7.0</c:v>
                </c:pt>
                <c:pt idx="457">
                  <c:v>10.0</c:v>
                </c:pt>
                <c:pt idx="458">
                  <c:v>13.0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7416952"/>
        <c:axId val="2107418552"/>
      </c:barChart>
      <c:catAx>
        <c:axId val="2107416952"/>
        <c:scaling>
          <c:orientation val="minMax"/>
        </c:scaling>
        <c:delete val="0"/>
        <c:axPos val="b"/>
        <c:majorTickMark val="out"/>
        <c:minorTickMark val="none"/>
        <c:tickLblPos val="nextTo"/>
        <c:crossAx val="2107418552"/>
        <c:crosses val="autoZero"/>
        <c:auto val="1"/>
        <c:lblAlgn val="ctr"/>
        <c:lblOffset val="100"/>
        <c:noMultiLvlLbl val="0"/>
      </c:catAx>
      <c:valAx>
        <c:axId val="21074185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074169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Sheet1!$H$1</c:f>
              <c:strCache>
                <c:ptCount val="1"/>
                <c:pt idx="0">
                  <c:v>K-mer Count</c:v>
                </c:pt>
              </c:strCache>
            </c:strRef>
          </c:tx>
          <c:invertIfNegative val="0"/>
          <c:val>
            <c:numRef>
              <c:f>Sheet1!$H$2:$H$460</c:f>
              <c:numCache>
                <c:formatCode>General</c:formatCode>
                <c:ptCount val="459"/>
                <c:pt idx="0">
                  <c:v>3.0</c:v>
                </c:pt>
                <c:pt idx="1">
                  <c:v>10.0</c:v>
                </c:pt>
                <c:pt idx="2">
                  <c:v>5.0</c:v>
                </c:pt>
                <c:pt idx="3">
                  <c:v>3.0</c:v>
                </c:pt>
                <c:pt idx="4">
                  <c:v>5.0</c:v>
                </c:pt>
                <c:pt idx="5">
                  <c:v>4.0</c:v>
                </c:pt>
                <c:pt idx="6">
                  <c:v>5.0</c:v>
                </c:pt>
                <c:pt idx="7">
                  <c:v>8.0</c:v>
                </c:pt>
                <c:pt idx="8">
                  <c:v>10.0</c:v>
                </c:pt>
                <c:pt idx="9">
                  <c:v>10.0</c:v>
                </c:pt>
                <c:pt idx="10">
                  <c:v>16.0</c:v>
                </c:pt>
                <c:pt idx="11">
                  <c:v>9.0</c:v>
                </c:pt>
                <c:pt idx="12">
                  <c:v>10.0</c:v>
                </c:pt>
                <c:pt idx="13">
                  <c:v>13.0</c:v>
                </c:pt>
                <c:pt idx="14">
                  <c:v>8.0</c:v>
                </c:pt>
                <c:pt idx="15">
                  <c:v>8.0</c:v>
                </c:pt>
                <c:pt idx="16">
                  <c:v>23.0</c:v>
                </c:pt>
                <c:pt idx="17">
                  <c:v>10.0</c:v>
                </c:pt>
                <c:pt idx="18">
                  <c:v>28.0</c:v>
                </c:pt>
                <c:pt idx="19">
                  <c:v>8.0</c:v>
                </c:pt>
                <c:pt idx="20">
                  <c:v>14.0</c:v>
                </c:pt>
                <c:pt idx="21">
                  <c:v>7.0</c:v>
                </c:pt>
                <c:pt idx="22">
                  <c:v>37.0</c:v>
                </c:pt>
                <c:pt idx="23">
                  <c:v>20.0</c:v>
                </c:pt>
                <c:pt idx="24">
                  <c:v>6.0</c:v>
                </c:pt>
                <c:pt idx="25">
                  <c:v>10.0</c:v>
                </c:pt>
                <c:pt idx="26">
                  <c:v>5.0</c:v>
                </c:pt>
                <c:pt idx="27">
                  <c:v>8.0</c:v>
                </c:pt>
                <c:pt idx="28">
                  <c:v>13.0</c:v>
                </c:pt>
                <c:pt idx="29">
                  <c:v>13.0</c:v>
                </c:pt>
                <c:pt idx="30">
                  <c:v>8.0</c:v>
                </c:pt>
                <c:pt idx="31">
                  <c:v>4.0</c:v>
                </c:pt>
                <c:pt idx="32">
                  <c:v>4.0</c:v>
                </c:pt>
                <c:pt idx="33">
                  <c:v>7.0</c:v>
                </c:pt>
                <c:pt idx="34">
                  <c:v>14.0</c:v>
                </c:pt>
                <c:pt idx="35">
                  <c:v>6.0</c:v>
                </c:pt>
                <c:pt idx="36">
                  <c:v>6.0</c:v>
                </c:pt>
                <c:pt idx="37">
                  <c:v>8.0</c:v>
                </c:pt>
                <c:pt idx="38">
                  <c:v>12.0</c:v>
                </c:pt>
                <c:pt idx="39">
                  <c:v>13.0</c:v>
                </c:pt>
                <c:pt idx="40">
                  <c:v>9.0</c:v>
                </c:pt>
                <c:pt idx="41">
                  <c:v>15.0</c:v>
                </c:pt>
                <c:pt idx="42">
                  <c:v>6.0</c:v>
                </c:pt>
                <c:pt idx="43">
                  <c:v>8.0</c:v>
                </c:pt>
                <c:pt idx="44">
                  <c:v>10.0</c:v>
                </c:pt>
                <c:pt idx="45">
                  <c:v>9.0</c:v>
                </c:pt>
                <c:pt idx="46">
                  <c:v>18.0</c:v>
                </c:pt>
                <c:pt idx="47">
                  <c:v>15.0</c:v>
                </c:pt>
                <c:pt idx="48">
                  <c:v>11.0</c:v>
                </c:pt>
                <c:pt idx="49">
                  <c:v>10.0</c:v>
                </c:pt>
                <c:pt idx="50">
                  <c:v>9.0</c:v>
                </c:pt>
                <c:pt idx="51">
                  <c:v>19.0</c:v>
                </c:pt>
                <c:pt idx="52">
                  <c:v>13.0</c:v>
                </c:pt>
                <c:pt idx="53">
                  <c:v>9.0</c:v>
                </c:pt>
                <c:pt idx="54">
                  <c:v>6.0</c:v>
                </c:pt>
                <c:pt idx="55">
                  <c:v>8.0</c:v>
                </c:pt>
                <c:pt idx="56">
                  <c:v>6.0</c:v>
                </c:pt>
                <c:pt idx="57">
                  <c:v>12.0</c:v>
                </c:pt>
                <c:pt idx="58">
                  <c:v>15.0</c:v>
                </c:pt>
                <c:pt idx="59">
                  <c:v>20.0</c:v>
                </c:pt>
                <c:pt idx="60">
                  <c:v>14.0</c:v>
                </c:pt>
                <c:pt idx="61">
                  <c:v>15.0</c:v>
                </c:pt>
                <c:pt idx="62">
                  <c:v>7.0</c:v>
                </c:pt>
                <c:pt idx="63">
                  <c:v>4.0</c:v>
                </c:pt>
                <c:pt idx="64">
                  <c:v>4.0</c:v>
                </c:pt>
                <c:pt idx="65">
                  <c:v>11.0</c:v>
                </c:pt>
                <c:pt idx="66">
                  <c:v>11.0</c:v>
                </c:pt>
                <c:pt idx="67">
                  <c:v>10.0</c:v>
                </c:pt>
                <c:pt idx="68">
                  <c:v>11.0</c:v>
                </c:pt>
                <c:pt idx="69">
                  <c:v>10.0</c:v>
                </c:pt>
                <c:pt idx="70">
                  <c:v>13.0</c:v>
                </c:pt>
                <c:pt idx="71">
                  <c:v>22.0</c:v>
                </c:pt>
                <c:pt idx="72">
                  <c:v>17.0</c:v>
                </c:pt>
                <c:pt idx="73">
                  <c:v>12.0</c:v>
                </c:pt>
                <c:pt idx="74">
                  <c:v>18.0</c:v>
                </c:pt>
                <c:pt idx="75">
                  <c:v>13.0</c:v>
                </c:pt>
                <c:pt idx="76">
                  <c:v>10.0</c:v>
                </c:pt>
                <c:pt idx="77">
                  <c:v>14.0</c:v>
                </c:pt>
                <c:pt idx="78">
                  <c:v>15.0</c:v>
                </c:pt>
                <c:pt idx="79">
                  <c:v>12.0</c:v>
                </c:pt>
                <c:pt idx="80">
                  <c:v>5.0</c:v>
                </c:pt>
                <c:pt idx="81">
                  <c:v>5.0</c:v>
                </c:pt>
                <c:pt idx="82">
                  <c:v>6.0</c:v>
                </c:pt>
                <c:pt idx="83">
                  <c:v>9.0</c:v>
                </c:pt>
                <c:pt idx="84">
                  <c:v>10.0</c:v>
                </c:pt>
                <c:pt idx="85">
                  <c:v>9.0</c:v>
                </c:pt>
                <c:pt idx="86">
                  <c:v>10.0</c:v>
                </c:pt>
                <c:pt idx="87">
                  <c:v>7.0</c:v>
                </c:pt>
                <c:pt idx="88">
                  <c:v>7.0</c:v>
                </c:pt>
                <c:pt idx="89">
                  <c:v>8.0</c:v>
                </c:pt>
                <c:pt idx="90">
                  <c:v>16.0</c:v>
                </c:pt>
                <c:pt idx="91">
                  <c:v>11.0</c:v>
                </c:pt>
                <c:pt idx="92">
                  <c:v>16.0</c:v>
                </c:pt>
                <c:pt idx="93">
                  <c:v>15.0</c:v>
                </c:pt>
                <c:pt idx="94">
                  <c:v>13.0</c:v>
                </c:pt>
                <c:pt idx="95">
                  <c:v>11.0</c:v>
                </c:pt>
                <c:pt idx="96">
                  <c:v>8.0</c:v>
                </c:pt>
                <c:pt idx="97">
                  <c:v>10.0</c:v>
                </c:pt>
                <c:pt idx="98">
                  <c:v>12.0</c:v>
                </c:pt>
                <c:pt idx="99">
                  <c:v>12.0</c:v>
                </c:pt>
                <c:pt idx="100">
                  <c:v>14.0</c:v>
                </c:pt>
                <c:pt idx="101">
                  <c:v>14.0</c:v>
                </c:pt>
                <c:pt idx="102">
                  <c:v>19.0</c:v>
                </c:pt>
                <c:pt idx="103">
                  <c:v>13.0</c:v>
                </c:pt>
                <c:pt idx="104">
                  <c:v>52.0</c:v>
                </c:pt>
                <c:pt idx="105">
                  <c:v>10.0</c:v>
                </c:pt>
                <c:pt idx="106">
                  <c:v>10.0</c:v>
                </c:pt>
                <c:pt idx="107">
                  <c:v>15.0</c:v>
                </c:pt>
                <c:pt idx="108">
                  <c:v>9.0</c:v>
                </c:pt>
                <c:pt idx="109">
                  <c:v>12.0</c:v>
                </c:pt>
                <c:pt idx="110">
                  <c:v>6.0</c:v>
                </c:pt>
                <c:pt idx="111">
                  <c:v>15.0</c:v>
                </c:pt>
                <c:pt idx="112">
                  <c:v>16.0</c:v>
                </c:pt>
                <c:pt idx="113">
                  <c:v>13.0</c:v>
                </c:pt>
                <c:pt idx="114">
                  <c:v>8.0</c:v>
                </c:pt>
                <c:pt idx="115">
                  <c:v>8.0</c:v>
                </c:pt>
                <c:pt idx="116">
                  <c:v>8.0</c:v>
                </c:pt>
                <c:pt idx="117">
                  <c:v>2.0</c:v>
                </c:pt>
                <c:pt idx="118">
                  <c:v>2.0</c:v>
                </c:pt>
                <c:pt idx="119">
                  <c:v>2.0</c:v>
                </c:pt>
                <c:pt idx="120">
                  <c:v>3.0</c:v>
                </c:pt>
                <c:pt idx="121">
                  <c:v>13.0</c:v>
                </c:pt>
                <c:pt idx="122">
                  <c:v>15.0</c:v>
                </c:pt>
                <c:pt idx="123">
                  <c:v>16.0</c:v>
                </c:pt>
                <c:pt idx="124">
                  <c:v>11.0</c:v>
                </c:pt>
                <c:pt idx="125">
                  <c:v>7.0</c:v>
                </c:pt>
                <c:pt idx="126">
                  <c:v>11.0</c:v>
                </c:pt>
                <c:pt idx="127">
                  <c:v>11.0</c:v>
                </c:pt>
                <c:pt idx="128">
                  <c:v>17.0</c:v>
                </c:pt>
                <c:pt idx="129">
                  <c:v>9.0</c:v>
                </c:pt>
                <c:pt idx="130">
                  <c:v>7.0</c:v>
                </c:pt>
                <c:pt idx="131">
                  <c:v>7.0</c:v>
                </c:pt>
                <c:pt idx="132">
                  <c:v>10.0</c:v>
                </c:pt>
                <c:pt idx="133">
                  <c:v>7.0</c:v>
                </c:pt>
                <c:pt idx="134">
                  <c:v>10.0</c:v>
                </c:pt>
                <c:pt idx="135">
                  <c:v>12.0</c:v>
                </c:pt>
                <c:pt idx="136">
                  <c:v>15.0</c:v>
                </c:pt>
                <c:pt idx="137">
                  <c:v>13.0</c:v>
                </c:pt>
                <c:pt idx="138">
                  <c:v>10.0</c:v>
                </c:pt>
                <c:pt idx="139">
                  <c:v>6.0</c:v>
                </c:pt>
                <c:pt idx="140">
                  <c:v>8.0</c:v>
                </c:pt>
                <c:pt idx="141">
                  <c:v>6.0</c:v>
                </c:pt>
                <c:pt idx="142">
                  <c:v>8.0</c:v>
                </c:pt>
                <c:pt idx="143">
                  <c:v>9.0</c:v>
                </c:pt>
                <c:pt idx="144">
                  <c:v>8.0</c:v>
                </c:pt>
                <c:pt idx="145">
                  <c:v>8.0</c:v>
                </c:pt>
                <c:pt idx="146">
                  <c:v>7.0</c:v>
                </c:pt>
                <c:pt idx="147">
                  <c:v>8.0</c:v>
                </c:pt>
                <c:pt idx="148">
                  <c:v>5.0</c:v>
                </c:pt>
                <c:pt idx="149">
                  <c:v>8.0</c:v>
                </c:pt>
                <c:pt idx="150">
                  <c:v>9.0</c:v>
                </c:pt>
                <c:pt idx="151">
                  <c:v>10.0</c:v>
                </c:pt>
                <c:pt idx="152">
                  <c:v>15.0</c:v>
                </c:pt>
                <c:pt idx="153">
                  <c:v>11.0</c:v>
                </c:pt>
                <c:pt idx="154">
                  <c:v>14.0</c:v>
                </c:pt>
                <c:pt idx="155">
                  <c:v>9.0</c:v>
                </c:pt>
                <c:pt idx="156">
                  <c:v>4.0</c:v>
                </c:pt>
                <c:pt idx="157">
                  <c:v>9.0</c:v>
                </c:pt>
                <c:pt idx="158">
                  <c:v>4.0</c:v>
                </c:pt>
                <c:pt idx="159">
                  <c:v>10.0</c:v>
                </c:pt>
                <c:pt idx="160">
                  <c:v>7.0</c:v>
                </c:pt>
                <c:pt idx="161">
                  <c:v>17.0</c:v>
                </c:pt>
                <c:pt idx="162">
                  <c:v>16.0</c:v>
                </c:pt>
                <c:pt idx="163">
                  <c:v>7.0</c:v>
                </c:pt>
                <c:pt idx="164">
                  <c:v>5.0</c:v>
                </c:pt>
                <c:pt idx="165">
                  <c:v>6.0</c:v>
                </c:pt>
                <c:pt idx="166">
                  <c:v>10.0</c:v>
                </c:pt>
                <c:pt idx="167">
                  <c:v>11.0</c:v>
                </c:pt>
                <c:pt idx="168">
                  <c:v>13.0</c:v>
                </c:pt>
                <c:pt idx="169">
                  <c:v>10.0</c:v>
                </c:pt>
                <c:pt idx="170">
                  <c:v>13.0</c:v>
                </c:pt>
                <c:pt idx="171">
                  <c:v>21.0</c:v>
                </c:pt>
                <c:pt idx="172">
                  <c:v>21.0</c:v>
                </c:pt>
                <c:pt idx="173">
                  <c:v>14.0</c:v>
                </c:pt>
                <c:pt idx="174">
                  <c:v>12.0</c:v>
                </c:pt>
                <c:pt idx="175">
                  <c:v>11.0</c:v>
                </c:pt>
                <c:pt idx="176">
                  <c:v>24.0</c:v>
                </c:pt>
                <c:pt idx="177">
                  <c:v>25.0</c:v>
                </c:pt>
                <c:pt idx="178">
                  <c:v>17.0</c:v>
                </c:pt>
                <c:pt idx="179">
                  <c:v>27.0</c:v>
                </c:pt>
                <c:pt idx="180">
                  <c:v>18.0</c:v>
                </c:pt>
                <c:pt idx="181">
                  <c:v>17.0</c:v>
                </c:pt>
                <c:pt idx="182">
                  <c:v>7.0</c:v>
                </c:pt>
                <c:pt idx="183">
                  <c:v>10.0</c:v>
                </c:pt>
                <c:pt idx="184">
                  <c:v>3.0</c:v>
                </c:pt>
                <c:pt idx="185">
                  <c:v>6.0</c:v>
                </c:pt>
                <c:pt idx="186">
                  <c:v>4.0</c:v>
                </c:pt>
                <c:pt idx="187">
                  <c:v>12.0</c:v>
                </c:pt>
                <c:pt idx="188">
                  <c:v>13.0</c:v>
                </c:pt>
                <c:pt idx="189">
                  <c:v>18.0</c:v>
                </c:pt>
                <c:pt idx="190">
                  <c:v>14.0</c:v>
                </c:pt>
                <c:pt idx="191">
                  <c:v>11.0</c:v>
                </c:pt>
                <c:pt idx="192">
                  <c:v>7.0</c:v>
                </c:pt>
                <c:pt idx="193">
                  <c:v>13.0</c:v>
                </c:pt>
                <c:pt idx="194">
                  <c:v>4.0</c:v>
                </c:pt>
                <c:pt idx="195">
                  <c:v>10.0</c:v>
                </c:pt>
                <c:pt idx="196">
                  <c:v>11.0</c:v>
                </c:pt>
                <c:pt idx="197">
                  <c:v>9.0</c:v>
                </c:pt>
                <c:pt idx="198">
                  <c:v>7.0</c:v>
                </c:pt>
                <c:pt idx="199">
                  <c:v>7.0</c:v>
                </c:pt>
                <c:pt idx="200">
                  <c:v>12.0</c:v>
                </c:pt>
                <c:pt idx="201">
                  <c:v>3.0</c:v>
                </c:pt>
                <c:pt idx="202">
                  <c:v>17.0</c:v>
                </c:pt>
                <c:pt idx="203">
                  <c:v>13.0</c:v>
                </c:pt>
                <c:pt idx="204">
                  <c:v>10.0</c:v>
                </c:pt>
                <c:pt idx="205">
                  <c:v>16.0</c:v>
                </c:pt>
                <c:pt idx="206">
                  <c:v>11.0</c:v>
                </c:pt>
                <c:pt idx="207">
                  <c:v>12.0</c:v>
                </c:pt>
                <c:pt idx="208">
                  <c:v>13.0</c:v>
                </c:pt>
                <c:pt idx="209">
                  <c:v>10.0</c:v>
                </c:pt>
                <c:pt idx="210">
                  <c:v>9.0</c:v>
                </c:pt>
                <c:pt idx="211">
                  <c:v>5.0</c:v>
                </c:pt>
                <c:pt idx="212">
                  <c:v>11.0</c:v>
                </c:pt>
                <c:pt idx="213">
                  <c:v>6.0</c:v>
                </c:pt>
                <c:pt idx="214">
                  <c:v>10.0</c:v>
                </c:pt>
                <c:pt idx="215">
                  <c:v>4.0</c:v>
                </c:pt>
                <c:pt idx="216">
                  <c:v>9.0</c:v>
                </c:pt>
                <c:pt idx="217">
                  <c:v>10.0</c:v>
                </c:pt>
                <c:pt idx="218">
                  <c:v>7.0</c:v>
                </c:pt>
                <c:pt idx="219">
                  <c:v>3.0</c:v>
                </c:pt>
                <c:pt idx="220">
                  <c:v>4.0</c:v>
                </c:pt>
                <c:pt idx="221">
                  <c:v>7.0</c:v>
                </c:pt>
                <c:pt idx="222">
                  <c:v>8.0</c:v>
                </c:pt>
                <c:pt idx="223">
                  <c:v>16.0</c:v>
                </c:pt>
                <c:pt idx="224">
                  <c:v>30.0</c:v>
                </c:pt>
                <c:pt idx="225">
                  <c:v>25.0</c:v>
                </c:pt>
                <c:pt idx="226">
                  <c:v>21.0</c:v>
                </c:pt>
                <c:pt idx="227">
                  <c:v>56.0</c:v>
                </c:pt>
                <c:pt idx="228">
                  <c:v>23.0</c:v>
                </c:pt>
                <c:pt idx="229">
                  <c:v>18.0</c:v>
                </c:pt>
                <c:pt idx="230">
                  <c:v>20.0</c:v>
                </c:pt>
                <c:pt idx="231">
                  <c:v>11.0</c:v>
                </c:pt>
                <c:pt idx="232">
                  <c:v>17.0</c:v>
                </c:pt>
                <c:pt idx="233">
                  <c:v>39.0</c:v>
                </c:pt>
                <c:pt idx="234">
                  <c:v>21.0</c:v>
                </c:pt>
                <c:pt idx="235">
                  <c:v>11.0</c:v>
                </c:pt>
                <c:pt idx="236">
                  <c:v>12.0</c:v>
                </c:pt>
                <c:pt idx="237">
                  <c:v>10.0</c:v>
                </c:pt>
                <c:pt idx="238">
                  <c:v>72.0</c:v>
                </c:pt>
                <c:pt idx="239">
                  <c:v>49.0</c:v>
                </c:pt>
                <c:pt idx="240">
                  <c:v>14.0</c:v>
                </c:pt>
                <c:pt idx="241">
                  <c:v>22.0</c:v>
                </c:pt>
                <c:pt idx="242">
                  <c:v>13.0</c:v>
                </c:pt>
                <c:pt idx="243">
                  <c:v>19.0</c:v>
                </c:pt>
                <c:pt idx="244">
                  <c:v>12.0</c:v>
                </c:pt>
                <c:pt idx="245">
                  <c:v>17.0</c:v>
                </c:pt>
                <c:pt idx="246">
                  <c:v>7.0</c:v>
                </c:pt>
                <c:pt idx="247">
                  <c:v>6.0</c:v>
                </c:pt>
                <c:pt idx="248">
                  <c:v>9.0</c:v>
                </c:pt>
                <c:pt idx="249">
                  <c:v>13.0</c:v>
                </c:pt>
                <c:pt idx="250">
                  <c:v>32.0</c:v>
                </c:pt>
                <c:pt idx="251">
                  <c:v>77.0</c:v>
                </c:pt>
                <c:pt idx="252">
                  <c:v>52.0</c:v>
                </c:pt>
                <c:pt idx="253">
                  <c:v>25.0</c:v>
                </c:pt>
                <c:pt idx="254">
                  <c:v>8.0</c:v>
                </c:pt>
                <c:pt idx="255">
                  <c:v>10.0</c:v>
                </c:pt>
                <c:pt idx="256">
                  <c:v>7.0</c:v>
                </c:pt>
                <c:pt idx="257">
                  <c:v>13.0</c:v>
                </c:pt>
                <c:pt idx="258">
                  <c:v>14.0</c:v>
                </c:pt>
                <c:pt idx="259">
                  <c:v>17.0</c:v>
                </c:pt>
                <c:pt idx="260">
                  <c:v>9.0</c:v>
                </c:pt>
                <c:pt idx="261">
                  <c:v>9.0</c:v>
                </c:pt>
                <c:pt idx="262">
                  <c:v>32.0</c:v>
                </c:pt>
                <c:pt idx="263">
                  <c:v>76.0</c:v>
                </c:pt>
                <c:pt idx="264">
                  <c:v>90.0</c:v>
                </c:pt>
                <c:pt idx="265">
                  <c:v>90.0</c:v>
                </c:pt>
                <c:pt idx="266">
                  <c:v>12.0</c:v>
                </c:pt>
                <c:pt idx="267">
                  <c:v>5.0</c:v>
                </c:pt>
                <c:pt idx="268">
                  <c:v>4.0</c:v>
                </c:pt>
                <c:pt idx="269">
                  <c:v>4.0</c:v>
                </c:pt>
                <c:pt idx="270">
                  <c:v>9.0</c:v>
                </c:pt>
                <c:pt idx="271">
                  <c:v>12.0</c:v>
                </c:pt>
                <c:pt idx="272">
                  <c:v>10.0</c:v>
                </c:pt>
                <c:pt idx="273">
                  <c:v>18.0</c:v>
                </c:pt>
                <c:pt idx="274">
                  <c:v>13.0</c:v>
                </c:pt>
                <c:pt idx="275">
                  <c:v>17.0</c:v>
                </c:pt>
                <c:pt idx="276">
                  <c:v>22.0</c:v>
                </c:pt>
                <c:pt idx="277">
                  <c:v>35.0</c:v>
                </c:pt>
                <c:pt idx="278">
                  <c:v>22.0</c:v>
                </c:pt>
                <c:pt idx="279">
                  <c:v>15.0</c:v>
                </c:pt>
                <c:pt idx="280">
                  <c:v>13.0</c:v>
                </c:pt>
                <c:pt idx="281">
                  <c:v>12.0</c:v>
                </c:pt>
                <c:pt idx="282">
                  <c:v>11.0</c:v>
                </c:pt>
                <c:pt idx="283">
                  <c:v>13.0</c:v>
                </c:pt>
                <c:pt idx="284">
                  <c:v>11.0</c:v>
                </c:pt>
                <c:pt idx="285">
                  <c:v>9.0</c:v>
                </c:pt>
                <c:pt idx="286">
                  <c:v>6.0</c:v>
                </c:pt>
                <c:pt idx="287">
                  <c:v>5.0</c:v>
                </c:pt>
                <c:pt idx="288">
                  <c:v>6.0</c:v>
                </c:pt>
                <c:pt idx="289">
                  <c:v>19.0</c:v>
                </c:pt>
                <c:pt idx="290">
                  <c:v>9.0</c:v>
                </c:pt>
                <c:pt idx="291">
                  <c:v>14.0</c:v>
                </c:pt>
                <c:pt idx="292">
                  <c:v>12.0</c:v>
                </c:pt>
                <c:pt idx="293">
                  <c:v>17.0</c:v>
                </c:pt>
                <c:pt idx="294">
                  <c:v>13.0</c:v>
                </c:pt>
                <c:pt idx="295">
                  <c:v>12.0</c:v>
                </c:pt>
                <c:pt idx="296">
                  <c:v>6.0</c:v>
                </c:pt>
                <c:pt idx="297">
                  <c:v>19.0</c:v>
                </c:pt>
                <c:pt idx="298">
                  <c:v>8.0</c:v>
                </c:pt>
                <c:pt idx="299">
                  <c:v>14.0</c:v>
                </c:pt>
                <c:pt idx="300">
                  <c:v>6.0</c:v>
                </c:pt>
                <c:pt idx="301">
                  <c:v>6.0</c:v>
                </c:pt>
                <c:pt idx="302">
                  <c:v>7.0</c:v>
                </c:pt>
                <c:pt idx="303">
                  <c:v>9.0</c:v>
                </c:pt>
                <c:pt idx="304">
                  <c:v>15.0</c:v>
                </c:pt>
                <c:pt idx="305">
                  <c:v>9.0</c:v>
                </c:pt>
                <c:pt idx="306">
                  <c:v>11.0</c:v>
                </c:pt>
                <c:pt idx="307">
                  <c:v>3.0</c:v>
                </c:pt>
                <c:pt idx="308">
                  <c:v>11.0</c:v>
                </c:pt>
                <c:pt idx="309">
                  <c:v>14.0</c:v>
                </c:pt>
                <c:pt idx="310">
                  <c:v>11.0</c:v>
                </c:pt>
                <c:pt idx="311">
                  <c:v>5.0</c:v>
                </c:pt>
                <c:pt idx="312">
                  <c:v>11.0</c:v>
                </c:pt>
                <c:pt idx="313">
                  <c:v>16.0</c:v>
                </c:pt>
                <c:pt idx="314">
                  <c:v>54.0</c:v>
                </c:pt>
                <c:pt idx="315">
                  <c:v>53.0</c:v>
                </c:pt>
                <c:pt idx="316">
                  <c:v>58.0</c:v>
                </c:pt>
                <c:pt idx="317">
                  <c:v>25.0</c:v>
                </c:pt>
                <c:pt idx="318">
                  <c:v>20.0</c:v>
                </c:pt>
                <c:pt idx="319">
                  <c:v>17.0</c:v>
                </c:pt>
                <c:pt idx="320">
                  <c:v>13.0</c:v>
                </c:pt>
                <c:pt idx="321">
                  <c:v>7.0</c:v>
                </c:pt>
                <c:pt idx="322">
                  <c:v>11.0</c:v>
                </c:pt>
                <c:pt idx="323">
                  <c:v>57.0</c:v>
                </c:pt>
                <c:pt idx="324">
                  <c:v>20.0</c:v>
                </c:pt>
                <c:pt idx="325">
                  <c:v>13.0</c:v>
                </c:pt>
                <c:pt idx="326">
                  <c:v>26.0</c:v>
                </c:pt>
                <c:pt idx="327">
                  <c:v>16.0</c:v>
                </c:pt>
                <c:pt idx="328">
                  <c:v>17.0</c:v>
                </c:pt>
                <c:pt idx="329">
                  <c:v>19.0</c:v>
                </c:pt>
                <c:pt idx="330">
                  <c:v>16.0</c:v>
                </c:pt>
                <c:pt idx="331">
                  <c:v>14.0</c:v>
                </c:pt>
                <c:pt idx="332">
                  <c:v>33.0</c:v>
                </c:pt>
                <c:pt idx="333">
                  <c:v>11.0</c:v>
                </c:pt>
                <c:pt idx="334">
                  <c:v>10.0</c:v>
                </c:pt>
                <c:pt idx="335">
                  <c:v>8.0</c:v>
                </c:pt>
                <c:pt idx="336">
                  <c:v>7.0</c:v>
                </c:pt>
                <c:pt idx="337">
                  <c:v>6.0</c:v>
                </c:pt>
                <c:pt idx="338">
                  <c:v>5.0</c:v>
                </c:pt>
                <c:pt idx="339">
                  <c:v>11.0</c:v>
                </c:pt>
                <c:pt idx="340">
                  <c:v>24.0</c:v>
                </c:pt>
                <c:pt idx="341">
                  <c:v>15.0</c:v>
                </c:pt>
                <c:pt idx="342">
                  <c:v>12.0</c:v>
                </c:pt>
                <c:pt idx="343">
                  <c:v>13.0</c:v>
                </c:pt>
                <c:pt idx="344">
                  <c:v>13.0</c:v>
                </c:pt>
                <c:pt idx="345">
                  <c:v>13.0</c:v>
                </c:pt>
                <c:pt idx="346">
                  <c:v>11.0</c:v>
                </c:pt>
                <c:pt idx="347">
                  <c:v>13.0</c:v>
                </c:pt>
                <c:pt idx="348">
                  <c:v>18.0</c:v>
                </c:pt>
                <c:pt idx="349">
                  <c:v>16.0</c:v>
                </c:pt>
                <c:pt idx="350">
                  <c:v>14.0</c:v>
                </c:pt>
                <c:pt idx="351">
                  <c:v>16.0</c:v>
                </c:pt>
                <c:pt idx="352">
                  <c:v>33.0</c:v>
                </c:pt>
                <c:pt idx="353">
                  <c:v>39.0</c:v>
                </c:pt>
                <c:pt idx="354">
                  <c:v>87.0</c:v>
                </c:pt>
                <c:pt idx="355">
                  <c:v>27.0</c:v>
                </c:pt>
                <c:pt idx="356">
                  <c:v>17.0</c:v>
                </c:pt>
                <c:pt idx="357">
                  <c:v>9.0</c:v>
                </c:pt>
                <c:pt idx="358">
                  <c:v>3.0</c:v>
                </c:pt>
                <c:pt idx="359">
                  <c:v>4.0</c:v>
                </c:pt>
                <c:pt idx="360">
                  <c:v>4.0</c:v>
                </c:pt>
                <c:pt idx="361">
                  <c:v>12.0</c:v>
                </c:pt>
                <c:pt idx="362">
                  <c:v>13.0</c:v>
                </c:pt>
                <c:pt idx="363">
                  <c:v>15.0</c:v>
                </c:pt>
                <c:pt idx="364">
                  <c:v>10.0</c:v>
                </c:pt>
                <c:pt idx="365">
                  <c:v>22.0</c:v>
                </c:pt>
                <c:pt idx="366">
                  <c:v>20.0</c:v>
                </c:pt>
                <c:pt idx="367">
                  <c:v>21.0</c:v>
                </c:pt>
                <c:pt idx="368">
                  <c:v>19.0</c:v>
                </c:pt>
                <c:pt idx="369">
                  <c:v>12.0</c:v>
                </c:pt>
                <c:pt idx="370">
                  <c:v>7.0</c:v>
                </c:pt>
                <c:pt idx="371">
                  <c:v>16.0</c:v>
                </c:pt>
                <c:pt idx="372">
                  <c:v>12.0</c:v>
                </c:pt>
                <c:pt idx="373">
                  <c:v>25.0</c:v>
                </c:pt>
                <c:pt idx="374">
                  <c:v>57.0</c:v>
                </c:pt>
                <c:pt idx="375">
                  <c:v>13.0</c:v>
                </c:pt>
                <c:pt idx="376">
                  <c:v>17.0</c:v>
                </c:pt>
                <c:pt idx="377">
                  <c:v>16.0</c:v>
                </c:pt>
                <c:pt idx="378">
                  <c:v>18.0</c:v>
                </c:pt>
                <c:pt idx="379">
                  <c:v>20.0</c:v>
                </c:pt>
                <c:pt idx="380">
                  <c:v>16.0</c:v>
                </c:pt>
                <c:pt idx="381">
                  <c:v>16.0</c:v>
                </c:pt>
                <c:pt idx="382">
                  <c:v>20.0</c:v>
                </c:pt>
                <c:pt idx="383">
                  <c:v>14.0</c:v>
                </c:pt>
                <c:pt idx="384">
                  <c:v>12.0</c:v>
                </c:pt>
                <c:pt idx="385">
                  <c:v>13.0</c:v>
                </c:pt>
                <c:pt idx="386">
                  <c:v>12.0</c:v>
                </c:pt>
                <c:pt idx="387">
                  <c:v>8.0</c:v>
                </c:pt>
                <c:pt idx="388">
                  <c:v>11.0</c:v>
                </c:pt>
                <c:pt idx="389">
                  <c:v>10.0</c:v>
                </c:pt>
                <c:pt idx="390">
                  <c:v>8.0</c:v>
                </c:pt>
                <c:pt idx="391">
                  <c:v>11.0</c:v>
                </c:pt>
                <c:pt idx="392">
                  <c:v>15.0</c:v>
                </c:pt>
                <c:pt idx="393">
                  <c:v>23.0</c:v>
                </c:pt>
                <c:pt idx="394">
                  <c:v>23.0</c:v>
                </c:pt>
                <c:pt idx="395">
                  <c:v>79.0</c:v>
                </c:pt>
                <c:pt idx="396">
                  <c:v>14.0</c:v>
                </c:pt>
                <c:pt idx="397">
                  <c:v>10.0</c:v>
                </c:pt>
                <c:pt idx="398">
                  <c:v>9.0</c:v>
                </c:pt>
                <c:pt idx="399">
                  <c:v>11.0</c:v>
                </c:pt>
                <c:pt idx="400">
                  <c:v>33.0</c:v>
                </c:pt>
                <c:pt idx="401">
                  <c:v>23.0</c:v>
                </c:pt>
                <c:pt idx="402">
                  <c:v>11.0</c:v>
                </c:pt>
                <c:pt idx="403">
                  <c:v>13.0</c:v>
                </c:pt>
                <c:pt idx="404">
                  <c:v>39.0</c:v>
                </c:pt>
                <c:pt idx="405">
                  <c:v>30.0</c:v>
                </c:pt>
                <c:pt idx="406">
                  <c:v>50.0</c:v>
                </c:pt>
                <c:pt idx="407">
                  <c:v>48.0</c:v>
                </c:pt>
                <c:pt idx="408">
                  <c:v>95.0</c:v>
                </c:pt>
                <c:pt idx="409">
                  <c:v>95.0</c:v>
                </c:pt>
                <c:pt idx="410">
                  <c:v>94.0</c:v>
                </c:pt>
                <c:pt idx="411">
                  <c:v>92.0</c:v>
                </c:pt>
                <c:pt idx="412">
                  <c:v>17.0</c:v>
                </c:pt>
                <c:pt idx="413">
                  <c:v>13.0</c:v>
                </c:pt>
                <c:pt idx="414">
                  <c:v>14.0</c:v>
                </c:pt>
                <c:pt idx="415">
                  <c:v>18.0</c:v>
                </c:pt>
                <c:pt idx="416">
                  <c:v>14.0</c:v>
                </c:pt>
                <c:pt idx="417">
                  <c:v>20.0</c:v>
                </c:pt>
                <c:pt idx="418">
                  <c:v>14.0</c:v>
                </c:pt>
                <c:pt idx="419">
                  <c:v>16.0</c:v>
                </c:pt>
                <c:pt idx="420">
                  <c:v>17.0</c:v>
                </c:pt>
                <c:pt idx="421">
                  <c:v>20.0</c:v>
                </c:pt>
                <c:pt idx="422">
                  <c:v>16.0</c:v>
                </c:pt>
                <c:pt idx="423">
                  <c:v>13.0</c:v>
                </c:pt>
                <c:pt idx="424">
                  <c:v>24.0</c:v>
                </c:pt>
                <c:pt idx="425">
                  <c:v>23.0</c:v>
                </c:pt>
                <c:pt idx="426">
                  <c:v>21.0</c:v>
                </c:pt>
                <c:pt idx="427">
                  <c:v>22.0</c:v>
                </c:pt>
                <c:pt idx="428">
                  <c:v>21.0</c:v>
                </c:pt>
                <c:pt idx="429">
                  <c:v>73.0</c:v>
                </c:pt>
                <c:pt idx="430">
                  <c:v>24.0</c:v>
                </c:pt>
                <c:pt idx="431">
                  <c:v>21.0</c:v>
                </c:pt>
                <c:pt idx="432">
                  <c:v>20.0</c:v>
                </c:pt>
                <c:pt idx="433">
                  <c:v>15.0</c:v>
                </c:pt>
                <c:pt idx="434">
                  <c:v>9.0</c:v>
                </c:pt>
                <c:pt idx="435">
                  <c:v>10.0</c:v>
                </c:pt>
                <c:pt idx="436">
                  <c:v>11.0</c:v>
                </c:pt>
                <c:pt idx="437">
                  <c:v>18.0</c:v>
                </c:pt>
                <c:pt idx="438">
                  <c:v>18.0</c:v>
                </c:pt>
                <c:pt idx="439">
                  <c:v>18.0</c:v>
                </c:pt>
                <c:pt idx="440">
                  <c:v>18.0</c:v>
                </c:pt>
                <c:pt idx="441">
                  <c:v>23.0</c:v>
                </c:pt>
                <c:pt idx="442">
                  <c:v>22.0</c:v>
                </c:pt>
                <c:pt idx="443">
                  <c:v>27.0</c:v>
                </c:pt>
                <c:pt idx="444">
                  <c:v>28.0</c:v>
                </c:pt>
                <c:pt idx="445">
                  <c:v>20.0</c:v>
                </c:pt>
                <c:pt idx="446">
                  <c:v>24.0</c:v>
                </c:pt>
                <c:pt idx="447">
                  <c:v>18.0</c:v>
                </c:pt>
                <c:pt idx="448">
                  <c:v>12.0</c:v>
                </c:pt>
                <c:pt idx="449">
                  <c:v>12.0</c:v>
                </c:pt>
                <c:pt idx="450">
                  <c:v>11.0</c:v>
                </c:pt>
                <c:pt idx="451">
                  <c:v>14.0</c:v>
                </c:pt>
                <c:pt idx="452">
                  <c:v>18.0</c:v>
                </c:pt>
                <c:pt idx="453">
                  <c:v>16.0</c:v>
                </c:pt>
                <c:pt idx="454">
                  <c:v>11.0</c:v>
                </c:pt>
                <c:pt idx="455">
                  <c:v>16.0</c:v>
                </c:pt>
                <c:pt idx="456">
                  <c:v>14.0</c:v>
                </c:pt>
                <c:pt idx="457">
                  <c:v>12.0</c:v>
                </c:pt>
                <c:pt idx="458">
                  <c:v>12.0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1842088"/>
        <c:axId val="2111844552"/>
      </c:barChart>
      <c:catAx>
        <c:axId val="2111842088"/>
        <c:scaling>
          <c:orientation val="minMax"/>
        </c:scaling>
        <c:delete val="0"/>
        <c:axPos val="b"/>
        <c:majorTickMark val="out"/>
        <c:minorTickMark val="none"/>
        <c:tickLblPos val="nextTo"/>
        <c:crossAx val="2111844552"/>
        <c:crosses val="autoZero"/>
        <c:auto val="1"/>
        <c:lblAlgn val="ctr"/>
        <c:lblOffset val="100"/>
        <c:noMultiLvlLbl val="0"/>
      </c:catAx>
      <c:valAx>
        <c:axId val="21118445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118420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9689971258992"/>
          <c:y val="0.0514005540974045"/>
          <c:w val="0.738351105139935"/>
          <c:h val="0.7344480898221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Average ACC per Residue</c:v>
                </c:pt>
              </c:strCache>
            </c:strRef>
          </c:tx>
          <c:invertIfNegative val="0"/>
          <c:val>
            <c:numRef>
              <c:f>Sheet2!$B$2:$B$16</c:f>
              <c:numCache>
                <c:formatCode>General</c:formatCode>
                <c:ptCount val="15"/>
                <c:pt idx="0">
                  <c:v>50.75</c:v>
                </c:pt>
                <c:pt idx="1">
                  <c:v>50.75</c:v>
                </c:pt>
                <c:pt idx="2">
                  <c:v>43.4</c:v>
                </c:pt>
                <c:pt idx="3">
                  <c:v>14.0</c:v>
                </c:pt>
                <c:pt idx="4">
                  <c:v>46.75</c:v>
                </c:pt>
                <c:pt idx="5">
                  <c:v>10.75</c:v>
                </c:pt>
                <c:pt idx="6">
                  <c:v>77.3333333333332</c:v>
                </c:pt>
                <c:pt idx="7">
                  <c:v>48.2</c:v>
                </c:pt>
                <c:pt idx="8">
                  <c:v>48.66666666666653</c:v>
                </c:pt>
                <c:pt idx="9">
                  <c:v>71.42857142857135</c:v>
                </c:pt>
                <c:pt idx="10">
                  <c:v>55.0</c:v>
                </c:pt>
                <c:pt idx="11">
                  <c:v>12.2</c:v>
                </c:pt>
                <c:pt idx="12">
                  <c:v>20.85714285714285</c:v>
                </c:pt>
                <c:pt idx="13">
                  <c:v>11.0</c:v>
                </c:pt>
                <c:pt idx="14">
                  <c:v>54.375</c:v>
                </c:pt>
              </c:numCache>
            </c:numRef>
          </c:val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Total ACC</c:v>
                </c:pt>
              </c:strCache>
            </c:strRef>
          </c:tx>
          <c:invertIfNegative val="0"/>
          <c:val>
            <c:numRef>
              <c:f>Sheet2!$C$2:$C$16</c:f>
              <c:numCache>
                <c:formatCode>General</c:formatCode>
                <c:ptCount val="15"/>
                <c:pt idx="0">
                  <c:v>203.0</c:v>
                </c:pt>
                <c:pt idx="1">
                  <c:v>203.0</c:v>
                </c:pt>
                <c:pt idx="2">
                  <c:v>217.0</c:v>
                </c:pt>
                <c:pt idx="3">
                  <c:v>112.0</c:v>
                </c:pt>
                <c:pt idx="4">
                  <c:v>187.0</c:v>
                </c:pt>
                <c:pt idx="5">
                  <c:v>43.0</c:v>
                </c:pt>
                <c:pt idx="6">
                  <c:v>232.0</c:v>
                </c:pt>
                <c:pt idx="7">
                  <c:v>241.0</c:v>
                </c:pt>
                <c:pt idx="8">
                  <c:v>146.0</c:v>
                </c:pt>
                <c:pt idx="9">
                  <c:v>500.0</c:v>
                </c:pt>
                <c:pt idx="10">
                  <c:v>330.0</c:v>
                </c:pt>
                <c:pt idx="11">
                  <c:v>61.0</c:v>
                </c:pt>
                <c:pt idx="12">
                  <c:v>146.0</c:v>
                </c:pt>
                <c:pt idx="13">
                  <c:v>88.0</c:v>
                </c:pt>
                <c:pt idx="14">
                  <c:v>435.0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8590728"/>
        <c:axId val="2108589656"/>
      </c:barChart>
      <c:catAx>
        <c:axId val="21085907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Region</a:t>
                </a:r>
                <a:r>
                  <a:rPr lang="en-US" baseline="0"/>
                  <a:t> with variability &lt; 0.05%</a:t>
                </a:r>
                <a:endParaRPr lang="en-US"/>
              </a:p>
            </c:rich>
          </c:tx>
          <c:layout/>
          <c:overlay val="0"/>
        </c:title>
        <c:majorTickMark val="out"/>
        <c:minorTickMark val="none"/>
        <c:tickLblPos val="nextTo"/>
        <c:crossAx val="2108589656"/>
        <c:crosses val="autoZero"/>
        <c:auto val="1"/>
        <c:lblAlgn val="ctr"/>
        <c:lblOffset val="100"/>
        <c:noMultiLvlLbl val="0"/>
      </c:catAx>
      <c:valAx>
        <c:axId val="210858965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Accessible Surface Area</a:t>
                </a:r>
              </a:p>
              <a:p>
                <a:pPr>
                  <a:defRPr/>
                </a:pPr>
                <a:r>
                  <a:rPr lang="en-US" dirty="0"/>
                  <a:t>in Square Angstroms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085907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45796840189793"/>
          <c:y val="0.0598013269174687"/>
          <c:w val="0.305597127032987"/>
          <c:h val="0.279313210848644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100"/>
            </a:pPr>
            <a:r>
              <a:rPr lang="en-US" sz="1100" dirty="0" smtClean="0"/>
              <a:t>Hypoxanthine-guanine phosphoribosyltransferase (HPRT) Mutations</a:t>
            </a:r>
            <a:endParaRPr lang="en-US" sz="1100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Sheet1!$S$1</c:f>
              <c:strCache>
                <c:ptCount val="1"/>
                <c:pt idx="0">
                  <c:v>Normalized</c:v>
                </c:pt>
              </c:strCache>
            </c:strRef>
          </c:tx>
          <c:marker>
            <c:symbol val="none"/>
          </c:marker>
          <c:cat>
            <c:strRef>
              <c:f>Sheet1!$R$2:$R$4</c:f>
              <c:strCache>
                <c:ptCount val="3"/>
                <c:pt idx="0">
                  <c:v>C&lt;0</c:v>
                </c:pt>
                <c:pt idx="1">
                  <c:v>C1.N</c:v>
                </c:pt>
                <c:pt idx="2">
                  <c:v>C2+</c:v>
                </c:pt>
              </c:strCache>
            </c:strRef>
          </c:cat>
          <c:val>
            <c:numRef>
              <c:f>Sheet1!$S$2:$S$4</c:f>
              <c:numCache>
                <c:formatCode>0.00</c:formatCode>
                <c:ptCount val="3"/>
                <c:pt idx="0">
                  <c:v>0.286363636363636</c:v>
                </c:pt>
                <c:pt idx="1">
                  <c:v>0.511363636363636</c:v>
                </c:pt>
                <c:pt idx="2">
                  <c:v>1.0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47009848"/>
        <c:axId val="-2146539240"/>
      </c:lineChart>
      <c:catAx>
        <c:axId val="-2147009848"/>
        <c:scaling>
          <c:orientation val="minMax"/>
        </c:scaling>
        <c:delete val="0"/>
        <c:axPos val="b"/>
        <c:majorTickMark val="out"/>
        <c:minorTickMark val="none"/>
        <c:tickLblPos val="nextTo"/>
        <c:crossAx val="-2146539240"/>
        <c:crosses val="autoZero"/>
        <c:auto val="1"/>
        <c:lblAlgn val="ctr"/>
        <c:lblOffset val="100"/>
        <c:noMultiLvlLbl val="0"/>
      </c:catAx>
      <c:valAx>
        <c:axId val="-2146539240"/>
        <c:scaling>
          <c:orientation val="minMax"/>
          <c:max val="1.0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-21470098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0.48732</cdr:x>
      <cdr:y>0.54393</cdr:y>
    </cdr:from>
    <cdr:to>
      <cdr:x>0.96512</cdr:x>
      <cdr:y>0.54507</cdr:y>
    </cdr:to>
    <cdr:cxnSp macro="">
      <cdr:nvCxnSpPr>
        <cdr:cNvPr id="3" name="Straight Connector 2"/>
        <cdr:cNvCxnSpPr/>
      </cdr:nvCxnSpPr>
      <cdr:spPr bwMode="auto">
        <a:xfrm xmlns:a="http://schemas.openxmlformats.org/drawingml/2006/main">
          <a:off x="3267806" y="2238172"/>
          <a:ext cx="3203870" cy="4692"/>
        </a:xfrm>
        <a:prstGeom xmlns:a="http://schemas.openxmlformats.org/drawingml/2006/main" prst="line">
          <a:avLst/>
        </a:prstGeom>
        <a:solidFill xmlns:a="http://schemas.openxmlformats.org/drawingml/2006/main">
          <a:schemeClr val="accent1"/>
        </a:solidFill>
        <a:ln xmlns:a="http://schemas.openxmlformats.org/drawingml/2006/main" w="25400" cap="flat" cmpd="sng" algn="ctr">
          <a:solidFill>
            <a:schemeClr val="accent6"/>
          </a:solidFill>
          <a:prstDash val="solid"/>
          <a:round/>
          <a:headEnd type="none" w="sm" len="sm"/>
          <a:tailEnd type="none" w="sm" len="sm"/>
        </a:ln>
        <a:effectLst xmlns:a="http://schemas.openxmlformats.org/drawingml/2006/main"/>
      </cdr:spPr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itchFamily="-110" charset="0"/>
              </a:defRPr>
            </a:lvl1pPr>
          </a:lstStyle>
          <a:p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itchFamily="-110" charset="0"/>
              </a:defRPr>
            </a:lvl1pPr>
          </a:lstStyle>
          <a:p>
            <a:endParaRPr lang="en-US" alt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itchFamily="-110" charset="0"/>
              </a:defRPr>
            </a:lvl1pPr>
          </a:lstStyle>
          <a:p>
            <a:endParaRPr lang="en-US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itchFamily="-110" charset="0"/>
              </a:defRPr>
            </a:lvl1pPr>
          </a:lstStyle>
          <a:p>
            <a:fld id="{F294CCFB-749A-2F47-8EBA-00DE4241A4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4323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itchFamily="-110" charset="0"/>
              </a:defRPr>
            </a:lvl1pPr>
          </a:lstStyle>
          <a:p>
            <a:endParaRPr lang="en-US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itchFamily="-110" charset="0"/>
              </a:defRPr>
            </a:lvl1pPr>
          </a:lstStyle>
          <a:p>
            <a:endParaRPr lang="en-US" alt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itchFamily="-110" charset="0"/>
              </a:defRPr>
            </a:lvl1pPr>
          </a:lstStyle>
          <a:p>
            <a:endParaRPr lang="en-US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itchFamily="-110" charset="0"/>
              </a:defRPr>
            </a:lvl1pPr>
          </a:lstStyle>
          <a:p>
            <a:fld id="{1783C958-1F1B-2347-8B37-D6BC4B56CB4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1225" y="4343400"/>
            <a:ext cx="50323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5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2525" y="692150"/>
            <a:ext cx="455295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  <p:extLst>
      <p:ext uri="{BB962C8B-B14F-4D97-AF65-F5344CB8AC3E}">
        <p14:creationId xmlns:p14="http://schemas.microsoft.com/office/powerpoint/2010/main" val="36048723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Figure 3.  Not cartoon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AE229-C333-6843-9284-38EC81C0F5C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284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Figure 2. HA Variability analysis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AE229-C333-6843-9284-38EC81C0F5C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239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Figure 3. Influenza A H1N1 HA potential broadly neutralizing peptide targets.</a:t>
            </a:r>
          </a:p>
          <a:p>
            <a:r>
              <a:rPr lang="en-US" dirty="0" smtClean="0"/>
              <a:t>Symmetry! </a:t>
            </a:r>
          </a:p>
          <a:p>
            <a:r>
              <a:rPr lang="en-US" dirty="0" smtClean="0"/>
              <a:t>Combine red/green, yellow goes to green</a:t>
            </a:r>
          </a:p>
          <a:p>
            <a:r>
              <a:rPr lang="en-US" dirty="0" smtClean="0"/>
              <a:t>Surface</a:t>
            </a:r>
            <a:r>
              <a:rPr lang="en-US" baseline="0" dirty="0" smtClean="0"/>
              <a:t> residues blocked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AE229-C333-6843-9284-38EC81C0F5C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297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Figure NA structure (lower right)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AE229-C333-6843-9284-38EC81C0F5C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548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Figure 4. Influenza A H1N1 NA variability</a:t>
            </a:r>
            <a:r>
              <a:rPr lang="en-US" baseline="0" dirty="0" smtClean="0"/>
              <a:t> analysis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AE229-C333-6843-9284-38EC81C0F5C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508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Figure 5. Influenza A H1N1 NA potential broadly neutralizing peptide targets.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AE229-C333-6843-9284-38EC81C0F5C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930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Figure 6. Normalized HPRT mutations location frequency by conservation level.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AE229-C333-6843-9284-38EC81C0F5C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546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Table 1. 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AE229-C333-6843-9284-38EC81C0F5C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700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832104" y="1389888"/>
            <a:ext cx="7479792" cy="1298448"/>
          </a:xfrm>
        </p:spPr>
        <p:txBody>
          <a:bodyPr anchor="b" anchorCtr="0"/>
          <a:lstStyle>
            <a:lvl1pPr>
              <a:lnSpc>
                <a:spcPct val="100000"/>
              </a:lnSpc>
              <a:spcAft>
                <a:spcPts val="600"/>
              </a:spcAft>
              <a:defRPr sz="3600"/>
            </a:lvl1pPr>
          </a:lstStyle>
          <a:p>
            <a:r>
              <a:rPr lang="en-US" altLang="en-US" smtClean="0"/>
              <a:t>Click to edit Master title style</a:t>
            </a:r>
            <a:endParaRPr lang="en-US" altLang="en-US" dirty="0"/>
          </a:p>
        </p:txBody>
      </p:sp>
      <p:sp>
        <p:nvSpPr>
          <p:cNvPr id="6202" name="Rectangle 108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32104" y="3008376"/>
            <a:ext cx="7479792" cy="1792224"/>
          </a:xfrm>
          <a:prstGeom prst="rect">
            <a:avLst/>
          </a:prstGeom>
          <a:ln w="12700">
            <a:headEnd type="none" w="sm" len="sm"/>
            <a:tailEnd type="none" w="sm" len="sm"/>
          </a:ln>
        </p:spPr>
        <p:txBody>
          <a:bodyPr lIns="91440" tIns="45720" rIns="91440" bIns="4572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Tx/>
              <a:buNone/>
              <a:defRPr sz="2200"/>
            </a:lvl1pPr>
          </a:lstStyle>
          <a:p>
            <a:r>
              <a:rPr lang="en-US" altLang="en-US" smtClean="0"/>
              <a:t>Click to edit Master subtitle style</a:t>
            </a:r>
            <a:endParaRPr lang="en-US" altLang="en-US" dirty="0"/>
          </a:p>
        </p:txBody>
      </p:sp>
      <p:sp>
        <p:nvSpPr>
          <p:cNvPr id="9" name="Freeform 8"/>
          <p:cNvSpPr>
            <a:spLocks/>
          </p:cNvSpPr>
          <p:nvPr userDrawn="1"/>
        </p:nvSpPr>
        <p:spPr bwMode="auto">
          <a:xfrm>
            <a:off x="0" y="950976"/>
            <a:ext cx="914400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noFill/>
          <a:ln w="22225" cap="flat" cmpd="sng">
            <a:solidFill>
              <a:schemeClr val="accent4"/>
            </a:solidFill>
            <a:prstDash val="solid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0" y="6355080"/>
            <a:ext cx="914400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noFill/>
          <a:ln w="22225" cap="flat" cmpd="sng">
            <a:solidFill>
              <a:schemeClr val="accent4"/>
            </a:solidFill>
            <a:prstDash val="solid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 descr="LL_Logo_blu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072" y="5111496"/>
            <a:ext cx="3429000" cy="3454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1344168" y="1700784"/>
            <a:ext cx="6455664" cy="3941064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/>
          <a:lstStyle>
            <a:lvl1pPr marL="0" indent="0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/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344168" y="1252728"/>
            <a:ext cx="6455664" cy="374904"/>
          </a:xfrm>
          <a:prstGeom prst="rect">
            <a:avLst/>
          </a:prstGeom>
        </p:spPr>
        <p:txBody>
          <a:bodyPr vert="horz" anchor="b" anchorCtr="0"/>
          <a:lstStyle>
            <a:lvl1pPr marL="0" indent="0" algn="ctr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800" baseline="0"/>
            </a:lvl1pPr>
            <a:lvl2pPr marL="520700" indent="0">
              <a:buNone/>
              <a:defRPr/>
            </a:lvl2pPr>
            <a:lvl3pPr marL="976313" indent="0">
              <a:buNone/>
              <a:defRPr/>
            </a:lvl3pPr>
            <a:lvl4pPr marL="1427162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344168" y="5705856"/>
            <a:ext cx="6455664" cy="274320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lnSpc>
                <a:spcPts val="14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200" b="1" i="0" baseline="0"/>
            </a:lvl1pPr>
            <a:lvl2pPr marL="520700" indent="0">
              <a:buNone/>
              <a:defRPr/>
            </a:lvl2pPr>
            <a:lvl3pPr marL="976313" indent="0">
              <a:buNone/>
              <a:defRPr/>
            </a:lvl3pPr>
            <a:lvl4pPr marL="1427162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7096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289304"/>
            <a:ext cx="8193024" cy="4828032"/>
          </a:xfrm>
          <a:prstGeom prst="rect">
            <a:avLst/>
          </a:prstGeom>
        </p:spPr>
        <p:txBody>
          <a:bodyPr/>
          <a:lstStyle>
            <a:lvl1pPr marL="237744" indent="-237744">
              <a:lnSpc>
                <a:spcPct val="90000"/>
              </a:lnSpc>
              <a:spcBef>
                <a:spcPts val="1200"/>
              </a:spcBef>
              <a:buSzPct val="100000"/>
              <a:buFont typeface="Arial"/>
              <a:buChar char="•"/>
              <a:defRPr/>
            </a:lvl1pPr>
            <a:lvl2pPr marL="539496" indent="-256032">
              <a:lnSpc>
                <a:spcPct val="90000"/>
              </a:lnSpc>
              <a:spcBef>
                <a:spcPts val="600"/>
              </a:spcBef>
              <a:defRPr/>
            </a:lvl2pPr>
            <a:lvl3pPr marL="758952" indent="-182880">
              <a:lnSpc>
                <a:spcPct val="90000"/>
              </a:lnSpc>
              <a:spcBef>
                <a:spcPts val="600"/>
              </a:spcBef>
              <a:buSzPct val="90000"/>
              <a:buFont typeface="Arial"/>
              <a:buChar char="•"/>
              <a:defRPr/>
            </a:lvl3pPr>
            <a:lvl4pPr marL="1033272" indent="0">
              <a:lnSpc>
                <a:spcPct val="90000"/>
              </a:lnSpc>
              <a:spcBef>
                <a:spcPts val="600"/>
              </a:spcBef>
              <a:buFontTx/>
              <a:buNone/>
              <a:defRPr/>
            </a:lvl4pPr>
            <a:lvl5pPr marL="1261872" indent="0">
              <a:lnSpc>
                <a:spcPct val="90000"/>
              </a:lnSpc>
              <a:spcBef>
                <a:spcPts val="600"/>
              </a:spcBef>
              <a:buSzPct val="85000"/>
              <a:buFontTx/>
              <a:buNone/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5488" y="1289304"/>
            <a:ext cx="3986784" cy="4828032"/>
          </a:xfrm>
          <a:prstGeom prst="rect">
            <a:avLst/>
          </a:prstGeom>
        </p:spPr>
        <p:txBody>
          <a:bodyPr/>
          <a:lstStyle>
            <a:lvl1pPr marL="237744" indent="-237744">
              <a:lnSpc>
                <a:spcPct val="90000"/>
              </a:lnSpc>
              <a:spcBef>
                <a:spcPts val="1200"/>
              </a:spcBef>
              <a:buSzPct val="100000"/>
              <a:buFont typeface="Arial"/>
              <a:buChar char="•"/>
              <a:defRPr/>
            </a:lvl1pPr>
            <a:lvl2pPr marL="539496" indent="-256032">
              <a:lnSpc>
                <a:spcPct val="90000"/>
              </a:lnSpc>
              <a:spcBef>
                <a:spcPts val="600"/>
              </a:spcBef>
              <a:defRPr/>
            </a:lvl2pPr>
            <a:lvl3pPr marL="758952" indent="-182880">
              <a:lnSpc>
                <a:spcPct val="90000"/>
              </a:lnSpc>
              <a:spcBef>
                <a:spcPts val="600"/>
              </a:spcBef>
              <a:buSzPct val="90000"/>
              <a:buFont typeface="Wingdings" charset="2"/>
              <a:buChar char="§"/>
              <a:defRPr/>
            </a:lvl3pPr>
            <a:lvl4pPr marL="1033272" indent="0">
              <a:lnSpc>
                <a:spcPct val="90000"/>
              </a:lnSpc>
              <a:spcBef>
                <a:spcPts val="600"/>
              </a:spcBef>
              <a:buFontTx/>
              <a:buNone/>
              <a:defRPr/>
            </a:lvl4pPr>
            <a:lvl5pPr marL="1261872" indent="0">
              <a:lnSpc>
                <a:spcPct val="90000"/>
              </a:lnSpc>
              <a:spcBef>
                <a:spcPts val="600"/>
              </a:spcBef>
              <a:buSzPct val="85000"/>
              <a:buFontTx/>
              <a:buNone/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4663440" y="1289304"/>
            <a:ext cx="3986784" cy="4828032"/>
          </a:xfrm>
          <a:prstGeom prst="rect">
            <a:avLst/>
          </a:prstGeom>
        </p:spPr>
        <p:txBody>
          <a:bodyPr/>
          <a:lstStyle>
            <a:lvl1pPr marL="237744" indent="-237744">
              <a:lnSpc>
                <a:spcPct val="90000"/>
              </a:lnSpc>
              <a:spcBef>
                <a:spcPts val="1200"/>
              </a:spcBef>
              <a:buSzPct val="100000"/>
              <a:buFont typeface="Arial"/>
              <a:buChar char="•"/>
              <a:defRPr/>
            </a:lvl1pPr>
            <a:lvl2pPr marL="539496" indent="-256032">
              <a:lnSpc>
                <a:spcPct val="90000"/>
              </a:lnSpc>
              <a:spcBef>
                <a:spcPts val="600"/>
              </a:spcBef>
              <a:defRPr/>
            </a:lvl2pPr>
            <a:lvl3pPr marL="758952" indent="-182880">
              <a:lnSpc>
                <a:spcPct val="90000"/>
              </a:lnSpc>
              <a:spcBef>
                <a:spcPts val="600"/>
              </a:spcBef>
              <a:buSzPct val="90000"/>
              <a:buFont typeface="Wingdings" charset="2"/>
              <a:buChar char="§"/>
              <a:defRPr/>
            </a:lvl3pPr>
            <a:lvl4pPr marL="1033272" indent="0">
              <a:lnSpc>
                <a:spcPct val="90000"/>
              </a:lnSpc>
              <a:spcBef>
                <a:spcPts val="600"/>
              </a:spcBef>
              <a:buFontTx/>
              <a:buNone/>
              <a:defRPr/>
            </a:lvl4pPr>
            <a:lvl5pPr marL="1261872" indent="0">
              <a:lnSpc>
                <a:spcPct val="90000"/>
              </a:lnSpc>
              <a:spcBef>
                <a:spcPts val="600"/>
              </a:spcBef>
              <a:buSzPct val="85000"/>
              <a:buFontTx/>
              <a:buNone/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805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7146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1832" y="146304"/>
            <a:ext cx="7260336" cy="46634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289304"/>
            <a:ext cx="8193024" cy="4828032"/>
          </a:xfrm>
          <a:prstGeom prst="rect">
            <a:avLst/>
          </a:prstGeom>
        </p:spPr>
        <p:txBody>
          <a:bodyPr/>
          <a:lstStyle>
            <a:lvl1pPr marL="237744" indent="-237744">
              <a:lnSpc>
                <a:spcPct val="90000"/>
              </a:lnSpc>
              <a:spcBef>
                <a:spcPts val="1200"/>
              </a:spcBef>
              <a:buSzPct val="100000"/>
              <a:buFont typeface="Arial"/>
              <a:buChar char="•"/>
              <a:defRPr/>
            </a:lvl1pPr>
            <a:lvl2pPr marL="539496" indent="-256032">
              <a:lnSpc>
                <a:spcPct val="90000"/>
              </a:lnSpc>
              <a:spcBef>
                <a:spcPts val="600"/>
              </a:spcBef>
              <a:defRPr/>
            </a:lvl2pPr>
            <a:lvl3pPr marL="758952" indent="-182880">
              <a:lnSpc>
                <a:spcPct val="90000"/>
              </a:lnSpc>
              <a:spcBef>
                <a:spcPts val="600"/>
              </a:spcBef>
              <a:buSzPct val="90000"/>
              <a:buFont typeface="Wingdings" charset="2"/>
              <a:buChar char="§"/>
              <a:defRPr/>
            </a:lvl3pPr>
            <a:lvl4pPr marL="1033272" indent="0">
              <a:lnSpc>
                <a:spcPct val="90000"/>
              </a:lnSpc>
              <a:spcBef>
                <a:spcPts val="600"/>
              </a:spcBef>
              <a:buFontTx/>
              <a:buNone/>
              <a:defRPr/>
            </a:lvl4pPr>
            <a:lvl5pPr marL="1261872" indent="0">
              <a:lnSpc>
                <a:spcPct val="90000"/>
              </a:lnSpc>
              <a:spcBef>
                <a:spcPts val="600"/>
              </a:spcBef>
              <a:buSzPct val="85000"/>
              <a:buFontTx/>
              <a:buNone/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41832" y="594360"/>
            <a:ext cx="7260336" cy="30480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ts val="24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2400" baseline="0"/>
            </a:lvl1pPr>
            <a:lvl2pPr marL="520700" indent="0">
              <a:buNone/>
              <a:defRPr/>
            </a:lvl2pPr>
            <a:lvl3pPr marL="976313" indent="0">
              <a:buNone/>
              <a:defRPr/>
            </a:lvl3pPr>
            <a:lvl4pPr marL="1427162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411346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682496"/>
            <a:ext cx="8193024" cy="4443984"/>
          </a:xfrm>
          <a:prstGeom prst="rect">
            <a:avLst/>
          </a:prstGeom>
        </p:spPr>
        <p:txBody>
          <a:bodyPr anchor="t" anchorCtr="1"/>
          <a:lstStyle>
            <a:lvl1pPr marL="237744" indent="-237744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/>
            </a:lvl1pPr>
            <a:lvl2pPr marL="539496" indent="-256032">
              <a:lnSpc>
                <a:spcPct val="90000"/>
              </a:lnSpc>
              <a:spcBef>
                <a:spcPts val="1500"/>
              </a:spcBef>
              <a:defRPr/>
            </a:lvl2pPr>
            <a:lvl3pPr marL="758952" indent="-182880">
              <a:lnSpc>
                <a:spcPct val="90000"/>
              </a:lnSpc>
              <a:spcBef>
                <a:spcPts val="1500"/>
              </a:spcBef>
              <a:buSzPct val="90000"/>
              <a:buFont typeface="Wingdings" charset="2"/>
              <a:buChar char="§"/>
              <a:defRPr/>
            </a:lvl3pPr>
            <a:lvl4pPr marL="1033272" indent="0">
              <a:lnSpc>
                <a:spcPct val="90000"/>
              </a:lnSpc>
              <a:spcBef>
                <a:spcPts val="1500"/>
              </a:spcBef>
              <a:buFontTx/>
              <a:buNone/>
              <a:defRPr/>
            </a:lvl4pPr>
            <a:lvl5pPr marL="1261872" indent="0">
              <a:lnSpc>
                <a:spcPct val="90000"/>
              </a:lnSpc>
              <a:spcBef>
                <a:spcPts val="1500"/>
              </a:spcBef>
              <a:buSzPct val="85000"/>
              <a:buFontTx/>
              <a:buNone/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346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81912" y="1764792"/>
            <a:ext cx="5971032" cy="3776472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/>
          <a:lstStyle>
            <a:lvl1pPr marL="0" indent="0" algn="ctr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581912" y="1316736"/>
            <a:ext cx="5971032" cy="374904"/>
          </a:xfrm>
          <a:prstGeom prst="rect">
            <a:avLst/>
          </a:prstGeom>
        </p:spPr>
        <p:txBody>
          <a:bodyPr vert="horz" anchor="b" anchorCtr="0"/>
          <a:lstStyle>
            <a:lvl1pPr marL="0" indent="0" algn="ctr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800" baseline="0"/>
            </a:lvl1pPr>
            <a:lvl2pPr marL="520700" indent="0">
              <a:buNone/>
              <a:defRPr/>
            </a:lvl2pPr>
            <a:lvl3pPr marL="976313" indent="0">
              <a:buNone/>
              <a:defRPr/>
            </a:lvl3pPr>
            <a:lvl4pPr marL="1427162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581912" y="5605272"/>
            <a:ext cx="5971032" cy="274320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lnSpc>
                <a:spcPts val="14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200" b="1" i="0" baseline="0"/>
            </a:lvl1pPr>
            <a:lvl2pPr marL="520700" indent="0">
              <a:buNone/>
              <a:defRPr/>
            </a:lvl2pPr>
            <a:lvl3pPr marL="976313" indent="0">
              <a:buNone/>
              <a:defRPr/>
            </a:lvl3pPr>
            <a:lvl4pPr marL="1427162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7905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quarter" idx="10"/>
          </p:nvPr>
        </p:nvSpPr>
        <p:spPr>
          <a:xfrm>
            <a:off x="1737360" y="1828800"/>
            <a:ext cx="5687568" cy="3346704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/>
          <a:lstStyle>
            <a:lvl1pPr marL="0" indent="0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/>
            </a:lvl1pPr>
          </a:lstStyle>
          <a:p>
            <a:r>
              <a:rPr lang="en-US" smtClean="0"/>
              <a:t>Click icon to add media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737360" y="1371600"/>
            <a:ext cx="5687568" cy="374904"/>
          </a:xfrm>
          <a:prstGeom prst="rect">
            <a:avLst/>
          </a:prstGeom>
        </p:spPr>
        <p:txBody>
          <a:bodyPr vert="horz" anchor="b" anchorCtr="0"/>
          <a:lstStyle>
            <a:lvl1pPr marL="0" indent="0" algn="ctr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800" baseline="0"/>
            </a:lvl1pPr>
            <a:lvl2pPr marL="520700" indent="0">
              <a:buNone/>
              <a:defRPr/>
            </a:lvl2pPr>
            <a:lvl3pPr marL="976313" indent="0">
              <a:buNone/>
              <a:defRPr/>
            </a:lvl3pPr>
            <a:lvl4pPr marL="1427162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737360" y="5230368"/>
            <a:ext cx="5687568" cy="274320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lnSpc>
                <a:spcPts val="14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200" b="1" i="0" baseline="0"/>
            </a:lvl1pPr>
            <a:lvl2pPr marL="520700" indent="0">
              <a:buNone/>
              <a:defRPr/>
            </a:lvl2pPr>
            <a:lvl3pPr marL="976313" indent="0">
              <a:buNone/>
              <a:defRPr/>
            </a:lvl3pPr>
            <a:lvl4pPr marL="1427162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039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png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41832" y="100584"/>
            <a:ext cx="7260336" cy="813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64" tIns="46033" rIns="92064" bIns="4603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dirty="0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>
            <a:off x="0" y="950976"/>
            <a:ext cx="914400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noFill/>
          <a:ln w="22225" cap="flat" cmpd="sng">
            <a:solidFill>
              <a:schemeClr val="accent4"/>
            </a:solidFill>
            <a:prstDash val="solid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304800" y="6455664"/>
            <a:ext cx="1088136" cy="32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0" i="0" dirty="0" smtClean="0"/>
              <a:t>Dawn</a:t>
            </a:r>
            <a:r>
              <a:rPr lang="en-US" altLang="en-US" sz="700" b="0" i="0" baseline="0" dirty="0" smtClean="0"/>
              <a:t>- </a:t>
            </a:r>
            <a:fld id="{321F32AB-3DDB-C54A-A434-42EC1FB733CD}" type="slidenum">
              <a:rPr lang="en-US" altLang="en-US" sz="700" b="0" i="0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altLang="en-US" sz="700" b="0" i="0" baseline="0" dirty="0" smtClean="0"/>
          </a:p>
          <a:p>
            <a:pPr algn="l">
              <a:lnSpc>
                <a:spcPct val="100000"/>
              </a:lnSpc>
            </a:pPr>
            <a:r>
              <a:rPr lang="en-US" altLang="en-US" sz="700" b="0" i="0" baseline="0" dirty="0" smtClean="0"/>
              <a:t>DOR 09/15/15</a:t>
            </a:r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0" y="6355080"/>
            <a:ext cx="914400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noFill/>
          <a:ln w="22225" cap="flat" cmpd="sng">
            <a:solidFill>
              <a:schemeClr val="accent4"/>
            </a:solidFill>
            <a:prstDash val="solid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 descr="LL_Logo_blue_nomark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704" y="6473952"/>
            <a:ext cx="2023269" cy="230071"/>
          </a:xfrm>
          <a:prstGeom prst="rect">
            <a:avLst/>
          </a:prstGeom>
        </p:spPr>
      </p:pic>
      <p:pic>
        <p:nvPicPr>
          <p:cNvPr id="6" name="Picture 5" descr="LL_Logo_alone_blu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246888"/>
            <a:ext cx="548658" cy="53110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4" r:id="rId4"/>
    <p:sldLayoutId id="2147483662" r:id="rId5"/>
    <p:sldLayoutId id="2147483656" r:id="rId6"/>
    <p:sldLayoutId id="2147483658" r:id="rId7"/>
    <p:sldLayoutId id="2147483659" r:id="rId8"/>
    <p:sldLayoutId id="2147483660" r:id="rId9"/>
    <p:sldLayoutId id="2147483661" r:id="rId10"/>
  </p:sldLayoutIdLst>
  <p:txStyles>
    <p:titleStyle>
      <a:lvl1pPr algn="ctr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2pPr>
      <a:lvl3pPr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3pPr>
      <a:lvl4pPr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4pPr>
      <a:lvl5pPr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5pPr>
      <a:lvl6pPr marL="457200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6pPr>
      <a:lvl7pPr marL="914400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7pPr>
      <a:lvl8pPr marL="1371600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8pPr>
      <a:lvl9pPr marL="1828800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25000"/>
        <a:buChar char="•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862013" indent="-341313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–"/>
        <a:defRPr b="1">
          <a:solidFill>
            <a:schemeClr val="tx1"/>
          </a:solidFill>
          <a:latin typeface="+mn-lt"/>
          <a:ea typeface="ＭＳ Ｐゴシック" pitchFamily="-110" charset="-128"/>
        </a:defRPr>
      </a:lvl2pPr>
      <a:lvl3pPr marL="1204913" indent="-2286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600" b="1">
          <a:solidFill>
            <a:schemeClr val="tx1"/>
          </a:solidFill>
          <a:latin typeface="+mn-lt"/>
          <a:ea typeface="ＭＳ Ｐゴシック" pitchFamily="-110" charset="-128"/>
        </a:defRPr>
      </a:lvl3pPr>
      <a:lvl4pPr marL="1546225" indent="-119063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4pPr>
      <a:lvl5pPr marL="18288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5pPr>
      <a:lvl6pPr marL="22860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6pPr>
      <a:lvl7pPr marL="27432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7pPr>
      <a:lvl8pPr marL="32004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8pPr>
      <a:lvl9pPr marL="36576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chart" Target="../charts/chart3.xml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chart" Target="../charts/char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package" Target="../embeddings/Microsoft_Excel_Sheet1.xlsx"/><Relationship Id="rId5" Type="http://schemas.openxmlformats.org/officeDocument/2006/relationships/image" Target="../media/image32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Dawn: Large-Scale Protein Multiple Sequence Alignment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Darrell O. Ricke, PhD</a:t>
            </a:r>
          </a:p>
          <a:p>
            <a:r>
              <a:rPr lang="en-US" dirty="0" smtClean="0"/>
              <a:t>MIT Lincoln Laboratory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949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Multigene Analysis</a:t>
            </a:r>
            <a:br>
              <a:rPr lang="en-US" dirty="0" smtClean="0"/>
            </a:br>
            <a:r>
              <a:rPr lang="en-US" sz="2000" dirty="0" smtClean="0"/>
              <a:t>Factor 9, Factor 7, Factor 10, &amp; Protein C</a:t>
            </a:r>
            <a:endParaRPr lang="en-US" sz="2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7822078"/>
              </p:ext>
            </p:extLst>
          </p:nvPr>
        </p:nvGraphicFramePr>
        <p:xfrm>
          <a:off x="308205" y="9906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810152" y="5516563"/>
            <a:ext cx="1437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Amino Acid Position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8305800" y="3276600"/>
            <a:ext cx="6865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anchors</a:t>
            </a:r>
            <a:endParaRPr lang="en-US" sz="1100" dirty="0"/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1447800" y="3429000"/>
            <a:ext cx="685800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3" name="TextBox 2"/>
          <p:cNvSpPr txBox="1"/>
          <p:nvPr/>
        </p:nvSpPr>
        <p:spPr>
          <a:xfrm>
            <a:off x="2743200" y="5867400"/>
            <a:ext cx="3657600" cy="307777"/>
          </a:xfrm>
          <a:prstGeom prst="rect">
            <a:avLst/>
          </a:prstGeom>
          <a:noFill/>
          <a:ln>
            <a:solidFill>
              <a:srgbClr val="3366FF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0000FF"/>
                </a:solidFill>
              </a:rPr>
              <a:t>De novo </a:t>
            </a:r>
            <a:r>
              <a:rPr lang="en-US" sz="1400" b="1" dirty="0" smtClean="0">
                <a:solidFill>
                  <a:srgbClr val="0000FF"/>
                </a:solidFill>
              </a:rPr>
              <a:t>discovery of anchor points</a:t>
            </a:r>
            <a:endParaRPr lang="en-US" sz="1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10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Domain Alignment Example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2624242"/>
              </p:ext>
            </p:extLst>
          </p:nvPr>
        </p:nvGraphicFramePr>
        <p:xfrm>
          <a:off x="152400" y="1066801"/>
          <a:ext cx="6705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6781800" y="990600"/>
            <a:ext cx="4572000" cy="526297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u="sng" dirty="0" smtClean="0">
                <a:latin typeface="Courier"/>
                <a:cs typeface="Courier"/>
              </a:rPr>
              <a:t>Pos.</a:t>
            </a:r>
            <a:r>
              <a:rPr lang="en-US" sz="1400" dirty="0" smtClean="0">
                <a:latin typeface="Courier"/>
                <a:cs typeface="Courier"/>
              </a:rPr>
              <a:t>    </a:t>
            </a:r>
            <a:r>
              <a:rPr lang="en-US" sz="1400" u="sng" dirty="0" smtClean="0">
                <a:latin typeface="Courier"/>
                <a:cs typeface="Courier"/>
              </a:rPr>
              <a:t>Mer</a:t>
            </a:r>
            <a:r>
              <a:rPr lang="en-US" sz="1400" dirty="0" smtClean="0">
                <a:latin typeface="Courier"/>
                <a:cs typeface="Courier"/>
              </a:rPr>
              <a:t>    </a:t>
            </a:r>
            <a:r>
              <a:rPr lang="en-US" sz="1400" u="sng" dirty="0" smtClean="0">
                <a:latin typeface="Courier"/>
                <a:cs typeface="Courier"/>
              </a:rPr>
              <a:t>Count</a:t>
            </a:r>
          </a:p>
          <a:p>
            <a:r>
              <a:rPr lang="en-US" sz="1400" dirty="0" smtClean="0">
                <a:latin typeface="Courier"/>
                <a:cs typeface="Courier"/>
              </a:rPr>
              <a:t>105     </a:t>
            </a:r>
            <a:r>
              <a:rPr lang="en-US" sz="1400" dirty="0">
                <a:latin typeface="Courier"/>
                <a:cs typeface="Courier"/>
              </a:rPr>
              <a:t>GGS     52</a:t>
            </a:r>
          </a:p>
          <a:p>
            <a:r>
              <a:rPr lang="en-US" sz="1400" dirty="0">
                <a:latin typeface="Courier"/>
                <a:cs typeface="Courier"/>
              </a:rPr>
              <a:t>228     VGG     56</a:t>
            </a:r>
          </a:p>
          <a:p>
            <a:r>
              <a:rPr lang="en-US" sz="1400" dirty="0">
                <a:latin typeface="Courier"/>
                <a:cs typeface="Courier"/>
              </a:rPr>
              <a:t>239     PWQ     72</a:t>
            </a:r>
          </a:p>
          <a:p>
            <a:r>
              <a:rPr lang="en-US" sz="1400" dirty="0">
                <a:latin typeface="Courier"/>
                <a:cs typeface="Courier"/>
              </a:rPr>
              <a:t>240     WQV     49</a:t>
            </a:r>
          </a:p>
          <a:p>
            <a:r>
              <a:rPr lang="en-US" sz="1400" dirty="0">
                <a:latin typeface="Courier"/>
                <a:cs typeface="Courier"/>
              </a:rPr>
              <a:t>252     CGG     77</a:t>
            </a:r>
          </a:p>
          <a:p>
            <a:r>
              <a:rPr lang="en-US" sz="1400" dirty="0">
                <a:latin typeface="Courier"/>
                <a:cs typeface="Courier"/>
              </a:rPr>
              <a:t>253     GGS     52</a:t>
            </a:r>
          </a:p>
          <a:p>
            <a:r>
              <a:rPr lang="en-US" sz="1400" dirty="0">
                <a:latin typeface="Courier"/>
                <a:cs typeface="Courier"/>
              </a:rPr>
              <a:t>264     TAA     76</a:t>
            </a:r>
          </a:p>
          <a:p>
            <a:r>
              <a:rPr lang="en-US" sz="1400" dirty="0">
                <a:latin typeface="Courier"/>
                <a:cs typeface="Courier"/>
              </a:rPr>
              <a:t>265     AAH     90</a:t>
            </a:r>
          </a:p>
          <a:p>
            <a:r>
              <a:rPr lang="en-US" sz="1400" dirty="0">
                <a:latin typeface="Courier"/>
                <a:cs typeface="Courier"/>
              </a:rPr>
              <a:t>266     AHC     90</a:t>
            </a:r>
          </a:p>
          <a:p>
            <a:r>
              <a:rPr lang="en-US" sz="1400" dirty="0">
                <a:latin typeface="Courier"/>
                <a:cs typeface="Courier"/>
              </a:rPr>
              <a:t>315     DIA     54</a:t>
            </a:r>
          </a:p>
          <a:p>
            <a:r>
              <a:rPr lang="en-US" sz="1400" dirty="0">
                <a:latin typeface="Courier"/>
                <a:cs typeface="Courier"/>
              </a:rPr>
              <a:t>316     IAL     53</a:t>
            </a:r>
          </a:p>
          <a:p>
            <a:r>
              <a:rPr lang="en-US" sz="1400" dirty="0">
                <a:latin typeface="Courier"/>
                <a:cs typeface="Courier"/>
              </a:rPr>
              <a:t>317     ALL     58</a:t>
            </a:r>
          </a:p>
          <a:p>
            <a:r>
              <a:rPr lang="en-US" sz="1400" dirty="0">
                <a:latin typeface="Courier"/>
                <a:cs typeface="Courier"/>
              </a:rPr>
              <a:t>324     PLV     57</a:t>
            </a:r>
          </a:p>
          <a:p>
            <a:r>
              <a:rPr lang="en-US" sz="1400" dirty="0">
                <a:latin typeface="Courier"/>
                <a:cs typeface="Courier"/>
              </a:rPr>
              <a:t>355     GWG     87</a:t>
            </a:r>
          </a:p>
          <a:p>
            <a:r>
              <a:rPr lang="en-US" sz="1400" dirty="0">
                <a:latin typeface="Courier"/>
                <a:cs typeface="Courier"/>
              </a:rPr>
              <a:t>375     PLV     57</a:t>
            </a:r>
          </a:p>
          <a:p>
            <a:r>
              <a:rPr lang="en-US" sz="1400" dirty="0">
                <a:latin typeface="Courier"/>
                <a:cs typeface="Courier"/>
              </a:rPr>
              <a:t>396     CAG     79</a:t>
            </a:r>
          </a:p>
          <a:p>
            <a:r>
              <a:rPr lang="en-US" sz="1400" dirty="0">
                <a:latin typeface="Courier"/>
                <a:cs typeface="Courier"/>
              </a:rPr>
              <a:t>407     CQG     50</a:t>
            </a:r>
          </a:p>
          <a:p>
            <a:r>
              <a:rPr lang="en-US" sz="1400" dirty="0">
                <a:latin typeface="Courier"/>
                <a:cs typeface="Courier"/>
              </a:rPr>
              <a:t>408     QGD     48</a:t>
            </a:r>
          </a:p>
          <a:p>
            <a:r>
              <a:rPr lang="en-US" sz="1400" dirty="0">
                <a:latin typeface="Courier"/>
                <a:cs typeface="Courier"/>
              </a:rPr>
              <a:t>409     GDS     95</a:t>
            </a:r>
          </a:p>
          <a:p>
            <a:r>
              <a:rPr lang="en-US" sz="1400" dirty="0">
                <a:latin typeface="Courier"/>
                <a:cs typeface="Courier"/>
              </a:rPr>
              <a:t>410     DSG     95</a:t>
            </a:r>
          </a:p>
          <a:p>
            <a:r>
              <a:rPr lang="en-US" sz="1400" dirty="0">
                <a:latin typeface="Courier"/>
                <a:cs typeface="Courier"/>
              </a:rPr>
              <a:t>411     SGG     94</a:t>
            </a:r>
          </a:p>
          <a:p>
            <a:r>
              <a:rPr lang="en-US" sz="1400" dirty="0">
                <a:latin typeface="Courier"/>
                <a:cs typeface="Courier"/>
              </a:rPr>
              <a:t>412     GGP     92</a:t>
            </a:r>
          </a:p>
          <a:p>
            <a:r>
              <a:rPr lang="en-US" sz="1400" dirty="0">
                <a:latin typeface="Courier"/>
                <a:cs typeface="Courier"/>
              </a:rPr>
              <a:t>430     SWG     73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57400" y="5638800"/>
            <a:ext cx="3695743" cy="338554"/>
          </a:xfrm>
          <a:prstGeom prst="rect">
            <a:avLst/>
          </a:prstGeom>
          <a:noFill/>
          <a:ln>
            <a:solidFill>
              <a:srgbClr val="3366FF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Automated identification of anchors</a:t>
            </a:r>
            <a:endParaRPr lang="en-US" sz="1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144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Alignment Over-gapping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Problem: Current solutions over-gap alignments</a:t>
            </a:r>
          </a:p>
          <a:p>
            <a:pPr lvl="1"/>
            <a:r>
              <a:rPr lang="en-US" dirty="0" smtClean="0"/>
              <a:t>Gap creation penalty parameter</a:t>
            </a:r>
          </a:p>
          <a:p>
            <a:pPr lvl="1"/>
            <a:r>
              <a:rPr lang="en-US" dirty="0" smtClean="0"/>
              <a:t>Gap extension penalty parameter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Gap Minimization Strategy</a:t>
            </a:r>
          </a:p>
          <a:p>
            <a:r>
              <a:rPr lang="en-US" dirty="0" smtClean="0"/>
              <a:t>Determine longest substring length between adjacent anchors</a:t>
            </a:r>
          </a:p>
          <a:p>
            <a:r>
              <a:rPr lang="en-US" dirty="0" smtClean="0"/>
              <a:t>For shorter substrings, add the minimum number of gaps to the shorter substring and optimize identities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2819400" y="1650080"/>
            <a:ext cx="685800" cy="685800"/>
            <a:chOff x="2362200" y="1676400"/>
            <a:chExt cx="685800" cy="685800"/>
          </a:xfrm>
        </p:grpSpPr>
        <p:sp>
          <p:nvSpPr>
            <p:cNvPr id="4" name="Oval 3"/>
            <p:cNvSpPr/>
            <p:nvPr/>
          </p:nvSpPr>
          <p:spPr bwMode="auto">
            <a:xfrm>
              <a:off x="2362200" y="1676400"/>
              <a:ext cx="685800" cy="685800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cxnSp>
          <p:nvCxnSpPr>
            <p:cNvPr id="6" name="Straight Connector 5"/>
            <p:cNvCxnSpPr>
              <a:stCxn id="4" idx="3"/>
            </p:cNvCxnSpPr>
            <p:nvPr/>
          </p:nvCxnSpPr>
          <p:spPr bwMode="auto">
            <a:xfrm flipV="1">
              <a:off x="2462633" y="1828800"/>
              <a:ext cx="509167" cy="432967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971459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Comparisons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097101" y="4876800"/>
            <a:ext cx="40468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D: </a:t>
            </a:r>
            <a:r>
              <a:rPr lang="en-US" sz="1600" i="1" dirty="0" smtClean="0"/>
              <a:t>In Silico </a:t>
            </a:r>
            <a:r>
              <a:rPr lang="en-US" sz="1600" dirty="0" smtClean="0"/>
              <a:t>HIV Pol, 300 res, 1E5 </a:t>
            </a:r>
            <a:r>
              <a:rPr lang="en-US" sz="1600" dirty="0" err="1" smtClean="0"/>
              <a:t>seqs</a:t>
            </a:r>
            <a:r>
              <a:rPr lang="en-US" sz="1600" dirty="0" smtClean="0"/>
              <a:t>. </a:t>
            </a:r>
          </a:p>
          <a:p>
            <a:r>
              <a:rPr lang="en-US" sz="1600" b="1" dirty="0" smtClean="0"/>
              <a:t>E:</a:t>
            </a:r>
            <a:r>
              <a:rPr lang="en-US" sz="1600" dirty="0" smtClean="0"/>
              <a:t> </a:t>
            </a:r>
            <a:r>
              <a:rPr lang="en-US" sz="1600" i="1" dirty="0" smtClean="0"/>
              <a:t>In Silico </a:t>
            </a:r>
            <a:r>
              <a:rPr lang="en-US" sz="1600" dirty="0" smtClean="0"/>
              <a:t>HIV Pol, 300 res, 1.5E5 </a:t>
            </a:r>
            <a:r>
              <a:rPr lang="en-US" sz="1600" dirty="0" err="1" smtClean="0"/>
              <a:t>seqs</a:t>
            </a:r>
            <a:r>
              <a:rPr lang="en-US" sz="1600" dirty="0" smtClean="0"/>
              <a:t>.</a:t>
            </a:r>
          </a:p>
          <a:p>
            <a:r>
              <a:rPr lang="en-US" sz="1600" b="1" dirty="0" smtClean="0"/>
              <a:t>F:</a:t>
            </a:r>
            <a:r>
              <a:rPr lang="en-US" sz="1600" dirty="0" smtClean="0"/>
              <a:t> </a:t>
            </a:r>
            <a:r>
              <a:rPr lang="en-US" sz="1600" i="1" dirty="0" smtClean="0"/>
              <a:t>In Silico </a:t>
            </a:r>
            <a:r>
              <a:rPr lang="en-US" sz="1600" dirty="0" smtClean="0"/>
              <a:t>HIV Pol, 300 res, 2E5 </a:t>
            </a:r>
            <a:r>
              <a:rPr lang="en-US" sz="1600" dirty="0" err="1" smtClean="0"/>
              <a:t>seqs</a:t>
            </a:r>
            <a:r>
              <a:rPr lang="en-US" sz="1600" dirty="0" smtClean="0"/>
              <a:t>.</a:t>
            </a:r>
          </a:p>
          <a:p>
            <a:r>
              <a:rPr lang="en-US" sz="1600" dirty="0" smtClean="0">
                <a:solidFill>
                  <a:srgbClr val="0000FF"/>
                </a:solidFill>
              </a:rPr>
              <a:t>T-Coffee &amp; MUSCLE3 failed on A-F datasets</a:t>
            </a:r>
          </a:p>
          <a:p>
            <a:r>
              <a:rPr lang="en-US" sz="1600" dirty="0" smtClean="0"/>
              <a:t> </a:t>
            </a:r>
          </a:p>
          <a:p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369166" y="4876800"/>
            <a:ext cx="42790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A: </a:t>
            </a:r>
            <a:r>
              <a:rPr lang="en-US" sz="1600" dirty="0" smtClean="0"/>
              <a:t>Influenza Na, 496 res., 51784 sequences</a:t>
            </a:r>
          </a:p>
          <a:p>
            <a:r>
              <a:rPr lang="en-US" sz="1600" b="1" dirty="0" smtClean="0"/>
              <a:t>B:</a:t>
            </a:r>
            <a:r>
              <a:rPr lang="en-US" sz="1600" dirty="0" smtClean="0"/>
              <a:t> Influenza Ha, 566 res, 52443 sequences</a:t>
            </a:r>
          </a:p>
          <a:p>
            <a:r>
              <a:rPr lang="en-US" sz="1600" b="1" dirty="0" smtClean="0"/>
              <a:t>C:</a:t>
            </a:r>
            <a:r>
              <a:rPr lang="en-US" sz="1600" dirty="0" smtClean="0"/>
              <a:t> HIV Env, 300 res, 209040 sequences</a:t>
            </a:r>
          </a:p>
          <a:p>
            <a:r>
              <a:rPr lang="en-US" sz="1600" dirty="0" smtClean="0"/>
              <a:t> </a:t>
            </a:r>
          </a:p>
          <a:p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5896909"/>
            <a:ext cx="4114800" cy="338554"/>
          </a:xfrm>
          <a:prstGeom prst="rect">
            <a:avLst/>
          </a:prstGeom>
          <a:noFill/>
          <a:ln>
            <a:solidFill>
              <a:srgbClr val="3366FF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Dawn</a:t>
            </a:r>
            <a:r>
              <a:rPr lang="en-US" sz="1600" b="1" dirty="0">
                <a:solidFill>
                  <a:srgbClr val="0000FF"/>
                </a:solidFill>
              </a:rPr>
              <a:t> </a:t>
            </a:r>
            <a:r>
              <a:rPr lang="en-US" sz="1600" b="1" dirty="0" smtClean="0">
                <a:solidFill>
                  <a:srgbClr val="0000FF"/>
                </a:solidFill>
              </a:rPr>
              <a:t>– Fast Time Performance</a:t>
            </a:r>
            <a:endParaRPr lang="en-US" sz="1600" b="1" dirty="0">
              <a:solidFill>
                <a:srgbClr val="0000FF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48182" y="1066800"/>
            <a:ext cx="8414818" cy="3703362"/>
            <a:chOff x="119582" y="76199"/>
            <a:chExt cx="9024418" cy="492256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56" t="2695" r="7921" b="3419"/>
            <a:stretch/>
          </p:blipFill>
          <p:spPr>
            <a:xfrm>
              <a:off x="119582" y="76199"/>
              <a:ext cx="9024418" cy="492256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3124200" y="500390"/>
              <a:ext cx="304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FF0000"/>
                  </a:solidFill>
                </a:rPr>
                <a:t>X</a:t>
              </a:r>
              <a:endParaRPr lang="en-US" sz="11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48000" y="2938790"/>
              <a:ext cx="304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FF0000"/>
                  </a:solidFill>
                </a:rPr>
                <a:t>X</a:t>
              </a:r>
              <a:endParaRPr lang="en-US" sz="11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1400" y="2938790"/>
              <a:ext cx="304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FF0000"/>
                  </a:solidFill>
                </a:rPr>
                <a:t>X</a:t>
              </a:r>
              <a:endParaRPr lang="en-US" sz="1100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746192" y="557136"/>
              <a:ext cx="304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FF0000"/>
                  </a:solidFill>
                </a:rPr>
                <a:t>X</a:t>
              </a:r>
              <a:endParaRPr lang="en-US" sz="11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156865" y="375066"/>
              <a:ext cx="304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FF0000"/>
                  </a:solidFill>
                </a:rPr>
                <a:t>X</a:t>
              </a:r>
              <a:endParaRPr lang="en-US" sz="11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10000" y="378023"/>
              <a:ext cx="381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Zapf Dingbats"/>
                  <a:ea typeface="Zapf Dingbats"/>
                  <a:cs typeface="Zapf Dingbats"/>
                  <a:sym typeface="Zapf Dingbats"/>
                </a:rPr>
                <a:t>✔</a:t>
              </a:r>
              <a:endParaRPr lang="en-US" sz="1400" b="1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810000" y="838200"/>
              <a:ext cx="381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Zapf Dingbats"/>
                  <a:ea typeface="Zapf Dingbats"/>
                  <a:cs typeface="Zapf Dingbats"/>
                  <a:sym typeface="Zapf Dingbats"/>
                </a:rPr>
                <a:t>✔</a:t>
              </a:r>
              <a:endParaRPr lang="en-US" sz="1400" b="1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810000" y="1292423"/>
              <a:ext cx="381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Zapf Dingbats"/>
                  <a:ea typeface="Zapf Dingbats"/>
                  <a:cs typeface="Zapf Dingbats"/>
                  <a:sym typeface="Zapf Dingbats"/>
                </a:rPr>
                <a:t>✔</a:t>
              </a:r>
              <a:endParaRPr lang="en-US" sz="1400" b="1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267200" y="3276600"/>
              <a:ext cx="381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Zapf Dingbats"/>
                  <a:ea typeface="Zapf Dingbats"/>
                  <a:cs typeface="Zapf Dingbats"/>
                  <a:sym typeface="Zapf Dingbats"/>
                </a:rPr>
                <a:t>✔</a:t>
              </a:r>
              <a:endParaRPr lang="en-US" sz="1400" b="1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267200" y="3502223"/>
              <a:ext cx="381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Zapf Dingbats"/>
                  <a:ea typeface="Zapf Dingbats"/>
                  <a:cs typeface="Zapf Dingbats"/>
                  <a:sym typeface="Zapf Dingbats"/>
                </a:rPr>
                <a:t>✔</a:t>
              </a:r>
              <a:endParaRPr lang="en-US" sz="1400" b="1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229600" y="609600"/>
              <a:ext cx="381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Zapf Dingbats"/>
                  <a:ea typeface="Zapf Dingbats"/>
                  <a:cs typeface="Zapf Dingbats"/>
                  <a:sym typeface="Zapf Dingbats"/>
                </a:rPr>
                <a:t>✔</a:t>
              </a:r>
              <a:endParaRPr lang="en-US" sz="1400" b="1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229600" y="911423"/>
              <a:ext cx="381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Zapf Dingbats"/>
                  <a:ea typeface="Zapf Dingbats"/>
                  <a:cs typeface="Zapf Dingbats"/>
                  <a:sym typeface="Zapf Dingbats"/>
                </a:rPr>
                <a:t>✔</a:t>
              </a:r>
              <a:endParaRPr lang="en-US" sz="1400" b="1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3712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295400" y="1371600"/>
            <a:ext cx="6026312" cy="2922963"/>
            <a:chOff x="145828" y="1191837"/>
            <a:chExt cx="8540972" cy="414265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55"/>
            <a:stretch/>
          </p:blipFill>
          <p:spPr>
            <a:xfrm>
              <a:off x="293308" y="1191837"/>
              <a:ext cx="8393492" cy="4142657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59944" y="2542401"/>
              <a:ext cx="24417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HA1</a:t>
              </a:r>
              <a:endParaRPr lang="en-US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5828" y="3761601"/>
              <a:ext cx="24417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HA2</a:t>
              </a:r>
              <a:endParaRPr lang="en-US" sz="12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574273" y="1524000"/>
              <a:ext cx="64267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Host Membrane</a:t>
              </a:r>
              <a:endParaRPr lang="en-US" sz="14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752600" y="4648200"/>
              <a:ext cx="64267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Virus membrane</a:t>
              </a:r>
              <a:endParaRPr lang="en-US" sz="1400" dirty="0"/>
            </a:p>
          </p:txBody>
        </p:sp>
      </p:grpSp>
      <p:sp>
        <p:nvSpPr>
          <p:cNvPr id="4" name="Rectangle 3"/>
          <p:cNvSpPr/>
          <p:nvPr/>
        </p:nvSpPr>
        <p:spPr>
          <a:xfrm>
            <a:off x="1437444" y="162580"/>
            <a:ext cx="58777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Can Dawn Identify Virus Targets?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52600" y="990600"/>
            <a:ext cx="434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Target: Influenza A H1N1 – Hemagglutinin (HA)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71600" y="4191000"/>
            <a:ext cx="349765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http://www.rcsb.org/pdb/101/motm.do?momID=76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48006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Influenza virus mutates rapidly</a:t>
            </a:r>
          </a:p>
          <a:p>
            <a:endParaRPr lang="en-US" sz="1400" b="1" dirty="0" smtClean="0">
              <a:solidFill>
                <a:srgbClr val="0000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5288340"/>
            <a:ext cx="8153400" cy="307777"/>
          </a:xfrm>
          <a:prstGeom prst="rect">
            <a:avLst/>
          </a:prstGeom>
          <a:ln>
            <a:solidFill>
              <a:srgbClr val="3366FF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Can we align virus sequences from multiple strains to identify broadly neutralizing targets?</a:t>
            </a:r>
            <a:endParaRPr lang="en-US" sz="1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339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/>
          </p:cNvSpPr>
          <p:nvPr/>
        </p:nvSpPr>
        <p:spPr>
          <a:xfrm>
            <a:off x="914400" y="252984"/>
            <a:ext cx="7260336" cy="585216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2pPr>
            <a:lvl3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3pPr>
            <a:lvl4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4pPr>
            <a:lvl5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5pPr>
            <a:lvl6pPr marL="4572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6pPr>
            <a:lvl7pPr marL="9144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7pPr>
            <a:lvl8pPr marL="13716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8pPr>
            <a:lvl9pPr marL="18288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9pPr>
          </a:lstStyle>
          <a:p>
            <a:r>
              <a:rPr lang="en-US" dirty="0" smtClean="0"/>
              <a:t>Virus Neutralization Strategy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352800" y="5943600"/>
            <a:ext cx="3000741" cy="338554"/>
          </a:xfrm>
          <a:prstGeom prst="rect">
            <a:avLst/>
          </a:prstGeom>
          <a:noFill/>
          <a:ln>
            <a:solidFill>
              <a:srgbClr val="3366FF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FF"/>
                </a:solidFill>
              </a:rPr>
              <a:t>Candidates targets identified</a:t>
            </a:r>
            <a:endParaRPr lang="en-US" sz="1600" b="1" dirty="0">
              <a:solidFill>
                <a:srgbClr val="0000FF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85800" y="1066800"/>
            <a:ext cx="8001000" cy="4764822"/>
            <a:chOff x="152400" y="950178"/>
            <a:chExt cx="9144000" cy="5450622"/>
          </a:xfrm>
        </p:grpSpPr>
        <p:sp>
          <p:nvSpPr>
            <p:cNvPr id="14" name="Left Brace 13"/>
            <p:cNvSpPr/>
            <p:nvPr/>
          </p:nvSpPr>
          <p:spPr>
            <a:xfrm rot="16200000">
              <a:off x="2749034" y="3434834"/>
              <a:ext cx="369332" cy="4953000"/>
            </a:xfrm>
            <a:prstGeom prst="leftBrace">
              <a:avLst>
                <a:gd name="adj1" fmla="val 8333"/>
                <a:gd name="adj2" fmla="val 49880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Left Brace 14"/>
            <p:cNvSpPr/>
            <p:nvPr/>
          </p:nvSpPr>
          <p:spPr>
            <a:xfrm rot="16200000">
              <a:off x="7039071" y="4086131"/>
              <a:ext cx="381000" cy="3638737"/>
            </a:xfrm>
            <a:prstGeom prst="leftBrac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438400" y="6062246"/>
              <a:ext cx="914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HA1</a:t>
              </a:r>
              <a:endParaRPr lang="en-US" sz="16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781800" y="6062246"/>
              <a:ext cx="914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HA2</a:t>
              </a:r>
              <a:endParaRPr lang="en-US" sz="1600" dirty="0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84" t="6012" r="8816" b="4545"/>
            <a:stretch/>
          </p:blipFill>
          <p:spPr>
            <a:xfrm>
              <a:off x="593558" y="1752600"/>
              <a:ext cx="8223722" cy="4026129"/>
            </a:xfrm>
            <a:prstGeom prst="rect">
              <a:avLst/>
            </a:prstGeom>
          </p:spPr>
        </p:pic>
        <p:grpSp>
          <p:nvGrpSpPr>
            <p:cNvPr id="2" name="Group 1"/>
            <p:cNvGrpSpPr/>
            <p:nvPr/>
          </p:nvGrpSpPr>
          <p:grpSpPr>
            <a:xfrm>
              <a:off x="4343400" y="950178"/>
              <a:ext cx="4953000" cy="878622"/>
              <a:chOff x="4343400" y="533400"/>
              <a:chExt cx="4953000" cy="878622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2786" y="750332"/>
                <a:ext cx="4629150" cy="200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" name="TextBox 28"/>
              <p:cNvSpPr txBox="1"/>
              <p:nvPr/>
            </p:nvSpPr>
            <p:spPr>
              <a:xfrm>
                <a:off x="4343400" y="533400"/>
                <a:ext cx="5906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43</a:t>
                </a:r>
                <a:endParaRPr lang="en-US" sz="1200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8705781" y="533400"/>
                <a:ext cx="5906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457</a:t>
                </a:r>
                <a:endParaRPr lang="en-US" sz="1200" dirty="0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6112376" y="533400"/>
                <a:ext cx="5906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203</a:t>
                </a:r>
                <a:endParaRPr lang="en-US" sz="1200" dirty="0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6964814" y="533400"/>
                <a:ext cx="5906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330</a:t>
                </a:r>
                <a:endParaRPr lang="en-US" sz="1200" dirty="0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4438581" y="950357"/>
                <a:ext cx="45833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/>
                  <a:t>ACC: Surface area that can be accessed by H20 molecule, Angstroms</a:t>
                </a:r>
                <a:r>
                  <a:rPr lang="en-US" sz="1200" baseline="30000" dirty="0" smtClean="0"/>
                  <a:t>2</a:t>
                </a:r>
                <a:endParaRPr lang="en-US" sz="1200" baseline="30000" dirty="0"/>
              </a:p>
            </p:txBody>
          </p:sp>
        </p:grpSp>
        <p:sp>
          <p:nvSpPr>
            <p:cNvPr id="18" name="Title 1"/>
            <p:cNvSpPr txBox="1">
              <a:spLocks/>
            </p:cNvSpPr>
            <p:nvPr/>
          </p:nvSpPr>
          <p:spPr>
            <a:xfrm>
              <a:off x="152400" y="1014984"/>
              <a:ext cx="4495800" cy="585216"/>
            </a:xfrm>
            <a:prstGeom prst="rect">
              <a:avLst/>
            </a:prstGeom>
          </p:spPr>
          <p:txBody>
            <a:bodyPr/>
            <a:lstStyle>
              <a:lvl1pPr algn="ctr" rtl="0" eaLnBrk="1" fontAlgn="base" hangingPunct="1">
                <a:lnSpc>
                  <a:spcPts val="28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1" fontAlgn="base" hangingPunct="1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2"/>
                  </a:solidFill>
                  <a:latin typeface="Arial" pitchFamily="-110" charset="0"/>
                </a:defRPr>
              </a:lvl2pPr>
              <a:lvl3pPr algn="ctr" rtl="0" eaLnBrk="1" fontAlgn="base" hangingPunct="1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2"/>
                  </a:solidFill>
                  <a:latin typeface="Arial" pitchFamily="-110" charset="0"/>
                </a:defRPr>
              </a:lvl3pPr>
              <a:lvl4pPr algn="ctr" rtl="0" eaLnBrk="1" fontAlgn="base" hangingPunct="1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2"/>
                  </a:solidFill>
                  <a:latin typeface="Arial" pitchFamily="-110" charset="0"/>
                </a:defRPr>
              </a:lvl4pPr>
              <a:lvl5pPr algn="ctr" rtl="0" eaLnBrk="1" fontAlgn="base" hangingPunct="1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2"/>
                  </a:solidFill>
                  <a:latin typeface="Arial" pitchFamily="-110" charset="0"/>
                </a:defRPr>
              </a:lvl5pPr>
              <a:lvl6pPr marL="457200" algn="ctr" rtl="0" eaLnBrk="1" fontAlgn="base" hangingPunct="1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2"/>
                  </a:solidFill>
                  <a:latin typeface="Arial" pitchFamily="-110" charset="0"/>
                </a:defRPr>
              </a:lvl6pPr>
              <a:lvl7pPr marL="914400" algn="ctr" rtl="0" eaLnBrk="1" fontAlgn="base" hangingPunct="1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2"/>
                  </a:solidFill>
                  <a:latin typeface="Arial" pitchFamily="-110" charset="0"/>
                </a:defRPr>
              </a:lvl7pPr>
              <a:lvl8pPr marL="1371600" algn="ctr" rtl="0" eaLnBrk="1" fontAlgn="base" hangingPunct="1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2"/>
                  </a:solidFill>
                  <a:latin typeface="Arial" pitchFamily="-110" charset="0"/>
                </a:defRPr>
              </a:lvl8pPr>
              <a:lvl9pPr marL="1828800" algn="ctr" rtl="0" eaLnBrk="1" fontAlgn="base" hangingPunct="1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2"/>
                  </a:solidFill>
                  <a:latin typeface="Arial" pitchFamily="-110" charset="0"/>
                </a:defRPr>
              </a:lvl9pPr>
            </a:lstStyle>
            <a:p>
              <a:r>
                <a:rPr lang="en-US" sz="1800" dirty="0" smtClean="0"/>
                <a:t>Influenza A H1 - Hemagglutinin</a:t>
              </a:r>
              <a:endParaRPr lang="en-US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31282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76365"/>
            <a:ext cx="1278320" cy="1038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383542" y="4753524"/>
            <a:ext cx="260788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Views of HA with 60° rotations about the Z-axis</a:t>
            </a:r>
            <a:endParaRPr lang="en-US" sz="16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r="25255"/>
          <a:stretch/>
        </p:blipFill>
        <p:spPr>
          <a:xfrm>
            <a:off x="76200" y="1447799"/>
            <a:ext cx="1874372" cy="310792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6" r="25423"/>
          <a:stretch/>
        </p:blipFill>
        <p:spPr>
          <a:xfrm>
            <a:off x="2743201" y="1447799"/>
            <a:ext cx="1762160" cy="3107923"/>
          </a:xfrm>
          <a:prstGeom prst="rect">
            <a:avLst/>
          </a:prstGeom>
        </p:spPr>
      </p:pic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9116837"/>
              </p:ext>
            </p:extLst>
          </p:nvPr>
        </p:nvGraphicFramePr>
        <p:xfrm>
          <a:off x="5029200" y="1066800"/>
          <a:ext cx="391877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142" y="4865132"/>
            <a:ext cx="46291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038600" y="4648200"/>
            <a:ext cx="590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43</a:t>
            </a:r>
            <a:endParaRPr lang="en-US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8400981" y="4648200"/>
            <a:ext cx="590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457</a:t>
            </a:r>
            <a:endParaRPr lang="en-US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5864795" y="4648200"/>
            <a:ext cx="590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203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6717233" y="4648200"/>
            <a:ext cx="590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330</a:t>
            </a:r>
            <a:endParaRPr lang="en-US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4166937" y="5065157"/>
            <a:ext cx="4583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ACC: Surface area that can be accessed by H20 molecule, Angstroms</a:t>
            </a:r>
            <a:r>
              <a:rPr lang="en-US" sz="1400" baseline="30000" dirty="0" smtClean="0"/>
              <a:t>2</a:t>
            </a:r>
            <a:endParaRPr lang="en-US" sz="1400" baseline="30000" dirty="0"/>
          </a:p>
        </p:txBody>
      </p:sp>
      <p:sp>
        <p:nvSpPr>
          <p:cNvPr id="30" name="Rectangle 29"/>
          <p:cNvSpPr/>
          <p:nvPr/>
        </p:nvSpPr>
        <p:spPr>
          <a:xfrm>
            <a:off x="8750292" y="4876800"/>
            <a:ext cx="327241" cy="182028"/>
          </a:xfrm>
          <a:prstGeom prst="rect">
            <a:avLst/>
          </a:prstGeom>
          <a:solidFill>
            <a:srgbClr val="3131F9"/>
          </a:solidFill>
          <a:ln>
            <a:solidFill>
              <a:srgbClr val="313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cxnSp>
        <p:nvCxnSpPr>
          <p:cNvPr id="32" name="Straight Arrow Connector 31"/>
          <p:cNvCxnSpPr>
            <a:stCxn id="30" idx="2"/>
          </p:cNvCxnSpPr>
          <p:nvPr/>
        </p:nvCxnSpPr>
        <p:spPr>
          <a:xfrm flipH="1">
            <a:off x="8534400" y="5058828"/>
            <a:ext cx="379513" cy="5799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553200" y="563880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Non-conserved residues, </a:t>
            </a:r>
          </a:p>
          <a:p>
            <a:r>
              <a:rPr lang="en-US" sz="1400" dirty="0" smtClean="0"/>
              <a:t>variability &gt;=95%</a:t>
            </a:r>
            <a:endParaRPr lang="en-US" sz="1400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914400" y="252984"/>
            <a:ext cx="8001000" cy="585216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2pPr>
            <a:lvl3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3pPr>
            <a:lvl4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4pPr>
            <a:lvl5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5pPr>
            <a:lvl6pPr marL="4572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6pPr>
            <a:lvl7pPr marL="9144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7pPr>
            <a:lvl8pPr marL="13716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8pPr>
            <a:lvl9pPr marL="18288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9pPr>
          </a:lstStyle>
          <a:p>
            <a:r>
              <a:rPr lang="en-US" dirty="0" smtClean="0"/>
              <a:t>Select Surface Targets with Low Variability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5867400"/>
            <a:ext cx="4267200" cy="338554"/>
          </a:xfrm>
          <a:prstGeom prst="rect">
            <a:avLst/>
          </a:prstGeom>
          <a:noFill/>
          <a:ln>
            <a:solidFill>
              <a:srgbClr val="3366FF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FF"/>
                </a:solidFill>
              </a:rPr>
              <a:t>Multiple Promising H1 Surface Targets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-1850136" y="914400"/>
            <a:ext cx="7260336" cy="585216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2pPr>
            <a:lvl3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3pPr>
            <a:lvl4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4pPr>
            <a:lvl5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5pPr>
            <a:lvl6pPr marL="4572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6pPr>
            <a:lvl7pPr marL="9144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7pPr>
            <a:lvl8pPr marL="13716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8pPr>
            <a:lvl9pPr marL="18288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9pPr>
          </a:lstStyle>
          <a:p>
            <a:r>
              <a:rPr lang="en-US" sz="1800" dirty="0" smtClean="0"/>
              <a:t>Influenza A H1 - Hemagglutinin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270205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The architecture of an influenza virion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9" t="2897" r="3425" b="28029"/>
          <a:stretch/>
        </p:blipFill>
        <p:spPr bwMode="auto">
          <a:xfrm>
            <a:off x="1785796" y="1535886"/>
            <a:ext cx="5658416" cy="1789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615004" y="1647906"/>
            <a:ext cx="1026814" cy="13636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905000" y="3733800"/>
            <a:ext cx="6019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http://www.nature.com/ncomms/2014/140916/ncomms5816/fig_tab/ncomms5816_F4.html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43400" y="3352800"/>
            <a:ext cx="388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Viral membrane/stalk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5791200" y="1371600"/>
            <a:ext cx="198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Host direction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4724400" y="2529631"/>
            <a:ext cx="198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Stalk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1143000" y="228600"/>
            <a:ext cx="7320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Second Target: Influenza - Neuraminidase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66800" y="4419600"/>
            <a:ext cx="6957053" cy="584776"/>
          </a:xfrm>
          <a:prstGeom prst="rect">
            <a:avLst/>
          </a:prstGeom>
          <a:noFill/>
          <a:ln>
            <a:solidFill>
              <a:srgbClr val="3366FF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Current Influenza strategies target Hemagglutinin and Neuraminidase</a:t>
            </a:r>
          </a:p>
          <a:p>
            <a:r>
              <a:rPr lang="en-US" sz="1600" b="1" dirty="0" smtClean="0">
                <a:solidFill>
                  <a:srgbClr val="0000FF"/>
                </a:solidFill>
              </a:rPr>
              <a:t>- Exposed virus surface proteins</a:t>
            </a:r>
            <a:endParaRPr lang="en-US" sz="1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11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33400" y="1066800"/>
            <a:ext cx="251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Conserved sites</a:t>
            </a:r>
            <a:endParaRPr lang="en-US" sz="1400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"/>
          <a:stretch/>
        </p:blipFill>
        <p:spPr>
          <a:xfrm>
            <a:off x="50674" y="1350449"/>
            <a:ext cx="9093326" cy="4129087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905000" y="228600"/>
            <a:ext cx="56519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Influenza </a:t>
            </a:r>
            <a:r>
              <a:rPr lang="en-US" sz="2800" b="1" dirty="0" smtClean="0"/>
              <a:t>H1N1 - Neuraminidase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352800" y="5715000"/>
            <a:ext cx="3000741" cy="338554"/>
          </a:xfrm>
          <a:prstGeom prst="rect">
            <a:avLst/>
          </a:prstGeom>
          <a:noFill/>
          <a:ln>
            <a:solidFill>
              <a:srgbClr val="3366FF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FF"/>
                </a:solidFill>
              </a:rPr>
              <a:t>Candidates targets identified</a:t>
            </a:r>
            <a:endParaRPr lang="en-US" sz="1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707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57200" y="1143000"/>
            <a:ext cx="7672979" cy="4465023"/>
            <a:chOff x="101730" y="1021377"/>
            <a:chExt cx="8561849" cy="5251501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21493" y="1630977"/>
              <a:ext cx="926307" cy="639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57200" y="3505200"/>
              <a:ext cx="1019175" cy="70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6919000" y="5465689"/>
              <a:ext cx="1019175" cy="703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Straight Arrow Connector 9"/>
            <p:cNvCxnSpPr/>
            <p:nvPr/>
          </p:nvCxnSpPr>
          <p:spPr>
            <a:xfrm flipV="1">
              <a:off x="228600" y="2014331"/>
              <a:ext cx="491994" cy="430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V="1">
              <a:off x="1032132" y="4056090"/>
              <a:ext cx="0" cy="3048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7345003" y="5239340"/>
              <a:ext cx="0" cy="22634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2543048" y="2745693"/>
              <a:ext cx="2209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Outer surface</a:t>
              </a:r>
              <a:endParaRPr lang="en-US" sz="14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09800" y="4962622"/>
              <a:ext cx="2209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Host-facing view</a:t>
              </a:r>
              <a:endParaRPr lang="en-US" sz="14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453779" y="4951164"/>
              <a:ext cx="2209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Stalk-facing view</a:t>
              </a:r>
              <a:endParaRPr lang="en-US" sz="1400" dirty="0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101730" y="5410200"/>
              <a:ext cx="6451470" cy="862678"/>
              <a:chOff x="58030" y="5937933"/>
              <a:chExt cx="6451470" cy="862678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58030" y="6008299"/>
                <a:ext cx="990600" cy="228600"/>
              </a:xfrm>
              <a:prstGeom prst="rect">
                <a:avLst/>
              </a:prstGeom>
              <a:solidFill>
                <a:srgbClr val="1DEF81"/>
              </a:solidFill>
              <a:ln>
                <a:solidFill>
                  <a:srgbClr val="1DEF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58030" y="6290465"/>
                <a:ext cx="990600" cy="2286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58030" y="6563200"/>
                <a:ext cx="990600" cy="228600"/>
              </a:xfrm>
              <a:prstGeom prst="rect">
                <a:avLst/>
              </a:prstGeom>
              <a:solidFill>
                <a:srgbClr val="3131F9"/>
              </a:solidFill>
              <a:ln>
                <a:solidFill>
                  <a:srgbClr val="3131F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048630" y="5937933"/>
                <a:ext cx="473108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Protein surface, conservation &gt; 99.95%</a:t>
                </a:r>
                <a:endParaRPr lang="en-US" sz="1400" dirty="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075770" y="6238372"/>
                <a:ext cx="543373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Protein core/inaccessible, conservation &gt; 99.95%</a:t>
                </a:r>
                <a:endParaRPr lang="en-US" sz="1400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067419" y="6492834"/>
                <a:ext cx="39419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Conservation &lt;=95%</a:t>
                </a:r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768" r="1352" b="17719"/>
            <a:stretch/>
          </p:blipFill>
          <p:spPr>
            <a:xfrm>
              <a:off x="1758286" y="1021377"/>
              <a:ext cx="2823345" cy="1795046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38" t="14757" r="22057" b="17719"/>
            <a:stretch/>
          </p:blipFill>
          <p:spPr>
            <a:xfrm>
              <a:off x="5624760" y="1022245"/>
              <a:ext cx="1757007" cy="1794177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5562600" y="2816423"/>
              <a:ext cx="2209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Rotate 90 degrees</a:t>
              </a:r>
              <a:endParaRPr lang="en-US" sz="1400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6" r="544" b="17719"/>
            <a:stretch/>
          </p:blipFill>
          <p:spPr>
            <a:xfrm>
              <a:off x="5592329" y="3130757"/>
              <a:ext cx="3026717" cy="183186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351" r="2726" b="20235"/>
            <a:stretch/>
          </p:blipFill>
          <p:spPr>
            <a:xfrm>
              <a:off x="1752600" y="3280155"/>
              <a:ext cx="2776670" cy="1678284"/>
            </a:xfrm>
            <a:prstGeom prst="rect">
              <a:avLst/>
            </a:prstGeom>
          </p:spPr>
        </p:pic>
      </p:grpSp>
      <p:sp>
        <p:nvSpPr>
          <p:cNvPr id="32" name="Rectangle 31"/>
          <p:cNvSpPr/>
          <p:nvPr/>
        </p:nvSpPr>
        <p:spPr>
          <a:xfrm>
            <a:off x="1905000" y="228600"/>
            <a:ext cx="56519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Influenza </a:t>
            </a:r>
            <a:r>
              <a:rPr lang="en-US" sz="2800" b="1" dirty="0" smtClean="0"/>
              <a:t>H1N1 - Neuraminidase</a:t>
            </a:r>
            <a:endParaRPr lang="en-US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667000" y="5867400"/>
            <a:ext cx="3200400" cy="369332"/>
          </a:xfrm>
          <a:prstGeom prst="rect">
            <a:avLst/>
          </a:prstGeom>
          <a:noFill/>
          <a:ln>
            <a:solidFill>
              <a:srgbClr val="3366FF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00FF"/>
                </a:solidFill>
              </a:rPr>
              <a:t>N1 Surface Targets</a:t>
            </a:r>
            <a:endParaRPr lang="en-US" sz="1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25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</a:p>
          <a:p>
            <a:pPr lvl="1"/>
            <a:r>
              <a:rPr lang="en-US" dirty="0" smtClean="0"/>
              <a:t>Exponential sequence data growth</a:t>
            </a:r>
          </a:p>
          <a:p>
            <a:pPr lvl="1"/>
            <a:r>
              <a:rPr lang="en-US" dirty="0" smtClean="0"/>
              <a:t>Exponential </a:t>
            </a:r>
            <a:r>
              <a:rPr lang="en-US" dirty="0" smtClean="0"/>
              <a:t>algorithms</a:t>
            </a:r>
          </a:p>
          <a:p>
            <a:pPr lvl="2"/>
            <a:r>
              <a:rPr lang="en-US" dirty="0" smtClean="0"/>
              <a:t>Two sequences – N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n-US" sz="1100" dirty="0" smtClean="0"/>
              <a:t>[Needleman-</a:t>
            </a:r>
            <a:r>
              <a:rPr lang="en-US" sz="1100" dirty="0" err="1" smtClean="0"/>
              <a:t>Wunsch</a:t>
            </a:r>
            <a:r>
              <a:rPr lang="en-US" sz="1100" dirty="0" smtClean="0"/>
              <a:t>, 1970]</a:t>
            </a:r>
          </a:p>
          <a:p>
            <a:pPr lvl="2"/>
            <a:r>
              <a:rPr lang="en-US" dirty="0"/>
              <a:t>a naïve MSA takes O(</a:t>
            </a:r>
            <a:r>
              <a:rPr lang="en-US" dirty="0" err="1"/>
              <a:t>Length</a:t>
            </a:r>
            <a:r>
              <a:rPr lang="en-US" baseline="30000" dirty="0" err="1"/>
              <a:t>Nseqs</a:t>
            </a:r>
            <a:r>
              <a:rPr lang="en-US" dirty="0"/>
              <a:t>) time to produce</a:t>
            </a:r>
            <a:endParaRPr lang="en-US" dirty="0" smtClean="0"/>
          </a:p>
          <a:p>
            <a:r>
              <a:rPr lang="en-US" dirty="0" smtClean="0"/>
              <a:t>Background on Proteins &amp; current Dogmas</a:t>
            </a:r>
          </a:p>
          <a:p>
            <a:r>
              <a:rPr lang="en-US" dirty="0" smtClean="0"/>
              <a:t>New Approach</a:t>
            </a:r>
          </a:p>
          <a:p>
            <a:r>
              <a:rPr lang="en-US" dirty="0" smtClean="0"/>
              <a:t>Results - overturning Dogmas</a:t>
            </a:r>
          </a:p>
          <a:p>
            <a:r>
              <a:rPr lang="en-US" dirty="0" smtClean="0"/>
              <a:t>Two Applications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1371600"/>
            <a:ext cx="2057400" cy="1941616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 bwMode="auto">
          <a:xfrm flipV="1">
            <a:off x="5181600" y="2286000"/>
            <a:ext cx="1295400" cy="1524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1877810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4572000" y="1371600"/>
            <a:ext cx="4191000" cy="3352800"/>
          </a:xfrm>
          <a:prstGeom prst="rect">
            <a:avLst/>
          </a:prstGeom>
          <a:solidFill>
            <a:schemeClr val="accent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6886210"/>
              </p:ext>
            </p:extLst>
          </p:nvPr>
        </p:nvGraphicFramePr>
        <p:xfrm>
          <a:off x="4800600" y="1447800"/>
          <a:ext cx="36576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3352800" y="228600"/>
            <a:ext cx="18389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Summary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4876800" y="4038600"/>
            <a:ext cx="4267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1100" dirty="0" smtClean="0"/>
              <a:t>Kelley</a:t>
            </a:r>
            <a:r>
              <a:rPr lang="en-US" sz="1100" dirty="0"/>
              <a:t>-</a:t>
            </a:r>
            <a:r>
              <a:rPr lang="en-US" sz="1100" dirty="0" err="1"/>
              <a:t>Seegmiller</a:t>
            </a:r>
            <a:r>
              <a:rPr lang="en-US" sz="1100" dirty="0"/>
              <a:t> </a:t>
            </a:r>
            <a:r>
              <a:rPr lang="en-US" sz="1100" dirty="0" smtClean="0"/>
              <a:t>syndrome &amp; </a:t>
            </a:r>
            <a:r>
              <a:rPr lang="en-US" sz="1100" dirty="0" err="1" smtClean="0"/>
              <a:t>Lesch</a:t>
            </a:r>
            <a:r>
              <a:rPr lang="en-US" sz="1100" dirty="0" err="1"/>
              <a:t>-Nyhan</a:t>
            </a:r>
            <a:r>
              <a:rPr lang="en-US" sz="1100" dirty="0"/>
              <a:t> </a:t>
            </a:r>
            <a:r>
              <a:rPr lang="en-US" sz="1100" dirty="0" smtClean="0"/>
              <a:t>syndrome</a:t>
            </a:r>
          </a:p>
          <a:p>
            <a:pPr marL="171450" indent="-171450">
              <a:buFont typeface="Arial"/>
              <a:buChar char="•"/>
            </a:pPr>
            <a:r>
              <a:rPr lang="en-US" sz="1100" dirty="0" smtClean="0"/>
              <a:t>HPRT mutations from [</a:t>
            </a:r>
            <a:r>
              <a:rPr lang="en-US" sz="1100" dirty="0" err="1" smtClean="0"/>
              <a:t>Cariello</a:t>
            </a:r>
            <a:r>
              <a:rPr lang="en-US" sz="1100" dirty="0" smtClean="0"/>
              <a:t>, 1994] HPRT database</a:t>
            </a:r>
            <a:endParaRPr lang="en-US" sz="1100" dirty="0"/>
          </a:p>
        </p:txBody>
      </p:sp>
      <p:sp>
        <p:nvSpPr>
          <p:cNvPr id="3" name="TextBox 2"/>
          <p:cNvSpPr txBox="1"/>
          <p:nvPr/>
        </p:nvSpPr>
        <p:spPr>
          <a:xfrm rot="16200000">
            <a:off x="3657878" y="2805127"/>
            <a:ext cx="21762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/>
              <a:t>Normalized Location Frequency</a:t>
            </a:r>
            <a:endParaRPr lang="en-US" sz="11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295400"/>
            <a:ext cx="411480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Dawn</a:t>
            </a:r>
          </a:p>
          <a:p>
            <a:pPr marL="285750" indent="-285750">
              <a:buFont typeface="Arial"/>
              <a:buChar char="•"/>
            </a:pPr>
            <a:r>
              <a:rPr lang="en-US" sz="1600" b="1" dirty="0" smtClean="0"/>
              <a:t>Fast (MSA problem not NP-hard?)</a:t>
            </a:r>
          </a:p>
          <a:p>
            <a:pPr marL="285750" indent="-285750">
              <a:buFont typeface="Arial"/>
              <a:buChar char="•"/>
            </a:pPr>
            <a:r>
              <a:rPr lang="en-US" sz="1600" b="1" dirty="0" smtClean="0"/>
              <a:t>200K</a:t>
            </a:r>
            <a:r>
              <a:rPr lang="en-US" sz="1600" b="1" baseline="30000" dirty="0" smtClean="0"/>
              <a:t>+</a:t>
            </a:r>
            <a:r>
              <a:rPr lang="en-US" sz="1600" b="1" dirty="0" smtClean="0"/>
              <a:t> sequences</a:t>
            </a:r>
          </a:p>
          <a:p>
            <a:pPr marL="285750" indent="-285750">
              <a:buFont typeface="Arial"/>
              <a:buChar char="•"/>
            </a:pPr>
            <a:r>
              <a:rPr lang="en-US" sz="1600" b="1" dirty="0" smtClean="0"/>
              <a:t>Aligns down to 5% sequence identity (deep into the Midnight Zone)</a:t>
            </a:r>
          </a:p>
          <a:p>
            <a:pPr marL="285750" indent="-285750">
              <a:buFont typeface="Arial"/>
              <a:buChar char="•"/>
            </a:pPr>
            <a:endParaRPr lang="en-US" sz="1600" b="1" dirty="0"/>
          </a:p>
          <a:p>
            <a:r>
              <a:rPr lang="en-US" sz="1600" b="1" dirty="0" smtClean="0"/>
              <a:t>Applications</a:t>
            </a:r>
          </a:p>
          <a:p>
            <a:pPr marL="285750" indent="-285750">
              <a:buFont typeface="Arial"/>
              <a:buChar char="•"/>
            </a:pPr>
            <a:r>
              <a:rPr lang="en-US" sz="1600" b="1" dirty="0" smtClean="0"/>
              <a:t>Virus targeting</a:t>
            </a:r>
          </a:p>
          <a:p>
            <a:pPr marL="285750" indent="-285750">
              <a:buFont typeface="Arial"/>
              <a:buChar char="•"/>
            </a:pPr>
            <a:r>
              <a:rPr lang="en-US" sz="1600" b="1" dirty="0" smtClean="0"/>
              <a:t>Mutation analysis</a:t>
            </a:r>
          </a:p>
          <a:p>
            <a:pPr marL="285750" indent="-285750">
              <a:buFont typeface="Arial"/>
              <a:buChar char="•"/>
            </a:pPr>
            <a:r>
              <a:rPr lang="en-US" sz="1600" b="1" dirty="0" smtClean="0"/>
              <a:t>Gene, family, &amp; domain alignments</a:t>
            </a:r>
          </a:p>
          <a:p>
            <a:pPr marL="285750" indent="-285750">
              <a:buFont typeface="Arial"/>
              <a:buChar char="•"/>
            </a:pPr>
            <a:endParaRPr lang="en-US" sz="1600" b="1" dirty="0"/>
          </a:p>
          <a:p>
            <a:r>
              <a:rPr lang="en-US" sz="1600" b="1" dirty="0" smtClean="0"/>
              <a:t>Open Source – approval at MIT</a:t>
            </a:r>
          </a:p>
          <a:p>
            <a:pPr marL="285750" indent="-285750">
              <a:buFont typeface="Arial"/>
              <a:buChar char="•"/>
            </a:pPr>
            <a:r>
              <a:rPr lang="en-US" sz="1600" b="1" dirty="0" smtClean="0"/>
              <a:t>https://</a:t>
            </a:r>
            <a:r>
              <a:rPr lang="en-US" sz="1600" b="1" dirty="0" err="1" smtClean="0"/>
              <a:t>github.com</a:t>
            </a:r>
            <a:r>
              <a:rPr lang="en-US" sz="1600" b="1" dirty="0" smtClean="0"/>
              <a:t>/doricke/Dawn</a:t>
            </a:r>
          </a:p>
          <a:p>
            <a:pPr marL="285750" indent="-285750">
              <a:buFont typeface="Arial"/>
              <a:buChar char="•"/>
            </a:pPr>
            <a:endParaRPr lang="en-US" sz="1600" b="1" dirty="0"/>
          </a:p>
          <a:p>
            <a:r>
              <a:rPr lang="en-US" sz="1600" b="1" dirty="0" smtClean="0"/>
              <a:t>Acknowledgements</a:t>
            </a:r>
          </a:p>
          <a:p>
            <a:pPr marL="285750" indent="-285750">
              <a:buFont typeface="Arial"/>
              <a:buChar char="•"/>
            </a:pPr>
            <a:r>
              <a:rPr lang="en-US" sz="1600" b="1" dirty="0" smtClean="0"/>
              <a:t>Anna Shcherbina</a:t>
            </a:r>
          </a:p>
          <a:p>
            <a:pPr marL="285750" indent="-285750">
              <a:buFont typeface="Arial"/>
              <a:buChar char="•"/>
            </a:pPr>
            <a:endParaRPr lang="en-US" sz="1600" b="1" dirty="0"/>
          </a:p>
        </p:txBody>
      </p:sp>
      <p:cxnSp>
        <p:nvCxnSpPr>
          <p:cNvPr id="9" name="Straight Connector 8"/>
          <p:cNvCxnSpPr>
            <a:endCxn id="7" idx="1"/>
          </p:cNvCxnSpPr>
          <p:nvPr/>
        </p:nvCxnSpPr>
        <p:spPr bwMode="auto">
          <a:xfrm flipV="1">
            <a:off x="2743200" y="3048000"/>
            <a:ext cx="1828800" cy="381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311935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228600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Backup Slides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953309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5-08-24 at 10.44.3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2200"/>
            <a:ext cx="9144000" cy="46656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09800" y="228600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Dawn</a:t>
            </a:r>
            <a:r>
              <a:rPr lang="en-US" sz="2800" b="1" dirty="0" smtClean="0"/>
              <a:t> HPRT MSA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301443" y="5833646"/>
            <a:ext cx="6318557" cy="338554"/>
          </a:xfrm>
          <a:prstGeom prst="rect">
            <a:avLst/>
          </a:prstGeom>
          <a:noFill/>
          <a:ln>
            <a:solidFill>
              <a:srgbClr val="3366FF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Multi-gene alignment that spans human to bacterial sequences</a:t>
            </a:r>
            <a:endParaRPr lang="en-US" sz="1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74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Dawn Pre-MSA Data</a:t>
            </a:r>
            <a:endParaRPr lang="en-US" dirty="0"/>
          </a:p>
        </p:txBody>
      </p:sp>
      <p:pic>
        <p:nvPicPr>
          <p:cNvPr id="4" name="Content Placeholder 3" descr="Screen Shot 2015-08-12 at 4.35.50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" b="12249"/>
          <a:stretch/>
        </p:blipFill>
        <p:spPr>
          <a:xfrm>
            <a:off x="685800" y="990601"/>
            <a:ext cx="7086600" cy="5281778"/>
          </a:xfrm>
        </p:spPr>
      </p:pic>
    </p:spTree>
    <p:extLst>
      <p:ext uri="{BB962C8B-B14F-4D97-AF65-F5344CB8AC3E}">
        <p14:creationId xmlns:p14="http://schemas.microsoft.com/office/powerpoint/2010/main" val="1052298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5801630"/>
              </p:ext>
            </p:extLst>
          </p:nvPr>
        </p:nvGraphicFramePr>
        <p:xfrm>
          <a:off x="152400" y="1143000"/>
          <a:ext cx="8920051" cy="474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Worksheet" r:id="rId4" imgW="10223500" imgH="5435600" progId="Excel.Sheet.12">
                  <p:embed/>
                </p:oleObj>
              </mc:Choice>
              <mc:Fallback>
                <p:oleObj name="Worksheet" r:id="rId4" imgW="10223500" imgH="54356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400" y="1143000"/>
                        <a:ext cx="8920051" cy="4748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941832" y="100584"/>
            <a:ext cx="7260336" cy="813816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2pPr>
            <a:lvl3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3pPr>
            <a:lvl4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4pPr>
            <a:lvl5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5pPr>
            <a:lvl6pPr marL="4572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6pPr>
            <a:lvl7pPr marL="9144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7pPr>
            <a:lvl8pPr marL="13716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8pPr>
            <a:lvl9pPr marL="18288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9pPr>
          </a:lstStyle>
          <a:p>
            <a:r>
              <a:rPr lang="en-US" dirty="0" smtClean="0"/>
              <a:t>MSA Results Comparison Details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616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24725"/>
          </a:xfrm>
        </p:spPr>
        <p:txBody>
          <a:bodyPr>
            <a:normAutofit/>
          </a:bodyPr>
          <a:lstStyle/>
          <a:p>
            <a:r>
              <a:rPr lang="en-US" dirty="0" smtClean="0"/>
              <a:t>Rapid Sequence Data Growth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873" b="-117"/>
          <a:stretch/>
        </p:blipFill>
        <p:spPr>
          <a:xfrm>
            <a:off x="1905000" y="1143000"/>
            <a:ext cx="4457341" cy="2817732"/>
          </a:xfrm>
        </p:spPr>
      </p:pic>
      <p:sp>
        <p:nvSpPr>
          <p:cNvPr id="5" name="Rectangle 4"/>
          <p:cNvSpPr/>
          <p:nvPr/>
        </p:nvSpPr>
        <p:spPr>
          <a:xfrm>
            <a:off x="1905000" y="3886200"/>
            <a:ext cx="47244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7F7F7F"/>
                </a:solidFill>
              </a:rPr>
              <a:t>http://</a:t>
            </a:r>
            <a:r>
              <a:rPr lang="en-US" sz="1100" dirty="0" err="1" smtClean="0">
                <a:solidFill>
                  <a:srgbClr val="7F7F7F"/>
                </a:solidFill>
              </a:rPr>
              <a:t>genome.wellcome.ac.uk</a:t>
            </a:r>
            <a:r>
              <a:rPr lang="en-US" sz="1100" dirty="0" smtClean="0">
                <a:solidFill>
                  <a:srgbClr val="7F7F7F"/>
                </a:solidFill>
              </a:rPr>
              <a:t>/assets/wtdv027274.jpg</a:t>
            </a:r>
            <a:endParaRPr lang="en-US" sz="1100" dirty="0">
              <a:solidFill>
                <a:srgbClr val="7F7F7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4724400"/>
            <a:ext cx="8382000" cy="1015663"/>
          </a:xfrm>
          <a:prstGeom prst="rect">
            <a:avLst/>
          </a:prstGeom>
          <a:noFill/>
          <a:ln>
            <a:solidFill>
              <a:srgbClr val="3366FF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FF"/>
                </a:solidFill>
              </a:rPr>
              <a:t>Sequence is Big Data</a:t>
            </a:r>
          </a:p>
          <a:p>
            <a:pPr algn="ctr"/>
            <a:endParaRPr lang="en-US" sz="2000" b="1" dirty="0">
              <a:solidFill>
                <a:srgbClr val="0000FF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0000FF"/>
                </a:solidFill>
              </a:rPr>
              <a:t>Most organisms have not been sequenced yet – tip of the Iceberg</a:t>
            </a:r>
            <a:endParaRPr lang="en-US" sz="2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211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/>
          <a:srcRect t="-114" b="-26"/>
          <a:stretch/>
        </p:blipFill>
        <p:spPr>
          <a:xfrm>
            <a:off x="838200" y="2667000"/>
            <a:ext cx="3334823" cy="21938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Few Molecular Biology Dogmas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143000"/>
            <a:ext cx="4419599" cy="452596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Protein multiple sequence alignment is an NP-Hard problem </a:t>
            </a:r>
            <a:r>
              <a:rPr lang="en-US" sz="1050" dirty="0" smtClean="0">
                <a:solidFill>
                  <a:srgbClr val="7F7F7F"/>
                </a:solidFill>
              </a:rPr>
              <a:t>[Wang, 1994 Comp. </a:t>
            </a:r>
            <a:r>
              <a:rPr lang="en-US" sz="1050" dirty="0" err="1" smtClean="0">
                <a:solidFill>
                  <a:srgbClr val="7F7F7F"/>
                </a:solidFill>
              </a:rPr>
              <a:t>Biol</a:t>
            </a:r>
            <a:r>
              <a:rPr lang="en-US" sz="1050" dirty="0" smtClean="0">
                <a:solidFill>
                  <a:srgbClr val="7F7F7F"/>
                </a:solidFill>
              </a:rPr>
              <a:t>]</a:t>
            </a:r>
          </a:p>
          <a:p>
            <a:endParaRPr lang="en-US" sz="1200" dirty="0" smtClean="0"/>
          </a:p>
          <a:p>
            <a:endParaRPr lang="en-US" sz="1200" dirty="0"/>
          </a:p>
          <a:p>
            <a:r>
              <a:rPr lang="en-US" sz="1800" dirty="0" smtClean="0"/>
              <a:t>Protein sequences alone can not be aligned below a safe zone, named the Twilight Zone </a:t>
            </a:r>
            <a:r>
              <a:rPr lang="en-US" sz="1050" dirty="0" smtClean="0">
                <a:solidFill>
                  <a:srgbClr val="7F7F7F"/>
                </a:solidFill>
              </a:rPr>
              <a:t>[Doolittle, 1986]</a:t>
            </a:r>
            <a:endParaRPr lang="en-US" sz="1800" dirty="0" smtClean="0">
              <a:solidFill>
                <a:srgbClr val="7F7F7F"/>
              </a:solidFill>
            </a:endParaRPr>
          </a:p>
          <a:p>
            <a:r>
              <a:rPr lang="en-US" sz="1800" dirty="0" smtClean="0"/>
              <a:t>The Midnight Zone was established as the region where protein 3-D structure alignments are required for accuracy </a:t>
            </a:r>
            <a:r>
              <a:rPr lang="en-US" sz="1100" dirty="0" smtClean="0">
                <a:solidFill>
                  <a:srgbClr val="7F7F7F"/>
                </a:solidFill>
              </a:rPr>
              <a:t>[</a:t>
            </a:r>
            <a:r>
              <a:rPr lang="en-US" sz="1100" dirty="0" err="1" smtClean="0">
                <a:solidFill>
                  <a:srgbClr val="7F7F7F"/>
                </a:solidFill>
              </a:rPr>
              <a:t>Chothia</a:t>
            </a:r>
            <a:r>
              <a:rPr lang="en-US" sz="1100" dirty="0" smtClean="0">
                <a:solidFill>
                  <a:srgbClr val="7F7F7F"/>
                </a:solidFill>
              </a:rPr>
              <a:t>, </a:t>
            </a:r>
            <a:r>
              <a:rPr lang="en-US" sz="1100" dirty="0" err="1" smtClean="0">
                <a:solidFill>
                  <a:srgbClr val="7F7F7F"/>
                </a:solidFill>
              </a:rPr>
              <a:t>Lesk</a:t>
            </a:r>
            <a:r>
              <a:rPr lang="en-US" sz="1100" dirty="0" smtClean="0">
                <a:solidFill>
                  <a:srgbClr val="7F7F7F"/>
                </a:solidFill>
              </a:rPr>
              <a:t>, 1986]</a:t>
            </a:r>
            <a:endParaRPr lang="en-US" sz="1800" dirty="0">
              <a:solidFill>
                <a:srgbClr val="7F7F7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1066800"/>
            <a:ext cx="1115438" cy="12192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90600" y="2286000"/>
            <a:ext cx="33528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NP refers to "nondeterministic polynomial time"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3400" y="5334000"/>
            <a:ext cx="7620000" cy="369332"/>
          </a:xfrm>
          <a:prstGeom prst="rect">
            <a:avLst/>
          </a:prstGeom>
          <a:noFill/>
          <a:ln>
            <a:solidFill>
              <a:srgbClr val="3366FF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00FF"/>
                </a:solidFill>
              </a:rPr>
              <a:t>Can a sequence method align sequences in the Midnight Zone?</a:t>
            </a:r>
            <a:endParaRPr lang="en-US" sz="1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719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Protein Structures</a:t>
            </a:r>
            <a:endParaRPr lang="en-US" dirty="0"/>
          </a:p>
        </p:txBody>
      </p:sp>
      <p:pic>
        <p:nvPicPr>
          <p:cNvPr id="4" name="Content Placeholder 3" descr="Screen Shot 2015-07-27 at 12.09.19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2" t="7848" b="-80"/>
          <a:stretch/>
        </p:blipFill>
        <p:spPr>
          <a:xfrm>
            <a:off x="457200" y="1066801"/>
            <a:ext cx="2916520" cy="2648857"/>
          </a:xfrm>
        </p:spPr>
      </p:pic>
      <p:pic>
        <p:nvPicPr>
          <p:cNvPr id="5" name="Picture 4" descr="Screen Shot 2015-07-27 at 12.11.1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764" y="1066800"/>
            <a:ext cx="2507282" cy="3180443"/>
          </a:xfrm>
          <a:prstGeom prst="rect">
            <a:avLst/>
          </a:prstGeom>
        </p:spPr>
      </p:pic>
      <p:pic>
        <p:nvPicPr>
          <p:cNvPr id="6" name="Picture 5" descr="Screen Shot 2015-07-27 at 12.11.30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13200"/>
            <a:ext cx="3050634" cy="20174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53123" y="4572000"/>
            <a:ext cx="24929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en-US" sz="1100" dirty="0" err="1" smtClean="0">
                <a:solidFill>
                  <a:schemeClr val="bg1">
                    <a:lumMod val="50000"/>
                  </a:schemeClr>
                </a:solidFill>
              </a:rPr>
              <a:t>beautifulproteins.blogspot.com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65764" y="4303878"/>
            <a:ext cx="261024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Neurotrophin</a:t>
            </a:r>
            <a:r>
              <a:rPr lang="en-US" sz="1100" dirty="0"/>
              <a:t> (Nerve growth factor (NGF))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6030686"/>
            <a:ext cx="152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Alcohol dehydrogenase</a:t>
            </a:r>
            <a:endParaRPr lang="en-US" sz="1100" dirty="0"/>
          </a:p>
        </p:txBody>
      </p:sp>
      <p:pic>
        <p:nvPicPr>
          <p:cNvPr id="10" name="Picture 9" descr="Screen Shot 2015-07-27 at 1.05.30 P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5" t="7725" r="1205"/>
          <a:stretch/>
        </p:blipFill>
        <p:spPr>
          <a:xfrm>
            <a:off x="6698574" y="1066801"/>
            <a:ext cx="2075311" cy="318044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633935" y="4274674"/>
            <a:ext cx="69762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Factor IX</a:t>
            </a:r>
            <a:endParaRPr lang="en-US" sz="1100" dirty="0"/>
          </a:p>
        </p:txBody>
      </p:sp>
      <p:cxnSp>
        <p:nvCxnSpPr>
          <p:cNvPr id="13" name="Straight Connector 12"/>
          <p:cNvCxnSpPr>
            <a:stCxn id="8" idx="2"/>
            <a:endCxn id="7" idx="0"/>
          </p:cNvCxnSpPr>
          <p:nvPr/>
        </p:nvCxnSpPr>
        <p:spPr>
          <a:xfrm>
            <a:off x="4970885" y="4565488"/>
            <a:ext cx="28733" cy="65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7" idx="1"/>
          </p:cNvCxnSpPr>
          <p:nvPr/>
        </p:nvCxnSpPr>
        <p:spPr>
          <a:xfrm>
            <a:off x="3563257" y="4702805"/>
            <a:ext cx="18986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733800" y="4876800"/>
            <a:ext cx="51816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/>
              <a:t>Current methods over-gap alignments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/>
              <a:t>Locations of amino acid residue insertions are deletions are constrained by protein structure and function </a:t>
            </a:r>
            <a:r>
              <a:rPr lang="en-US" sz="1200" dirty="0" smtClean="0"/>
              <a:t>[</a:t>
            </a:r>
            <a:r>
              <a:rPr lang="en-US" sz="1200" dirty="0" err="1" smtClean="0"/>
              <a:t>Pascarella</a:t>
            </a:r>
            <a:r>
              <a:rPr lang="en-US" sz="1200" dirty="0" smtClean="0"/>
              <a:t> &amp; Argos, 1992]</a:t>
            </a:r>
            <a:r>
              <a:rPr lang="en-US" sz="1400" dirty="0" smtClean="0"/>
              <a:t>.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57200" y="3711537"/>
            <a:ext cx="17701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Alpha and beta hemoglobin</a:t>
            </a:r>
            <a:endParaRPr lang="en-US" sz="1100" dirty="0"/>
          </a:p>
        </p:txBody>
      </p:sp>
      <p:sp>
        <p:nvSpPr>
          <p:cNvPr id="15" name="TextBox 14"/>
          <p:cNvSpPr txBox="1"/>
          <p:nvPr/>
        </p:nvSpPr>
        <p:spPr>
          <a:xfrm>
            <a:off x="3733800" y="5864423"/>
            <a:ext cx="5181600" cy="307777"/>
          </a:xfrm>
          <a:prstGeom prst="rect">
            <a:avLst/>
          </a:prstGeom>
          <a:noFill/>
          <a:ln>
            <a:solidFill>
              <a:srgbClr val="0000FF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>
                <a:solidFill>
                  <a:srgbClr val="0000FF"/>
                </a:solidFill>
              </a:rPr>
              <a:t>Current </a:t>
            </a:r>
            <a:r>
              <a:rPr lang="en-US" sz="1400" dirty="0" smtClean="0">
                <a:solidFill>
                  <a:srgbClr val="0000FF"/>
                </a:solidFill>
              </a:rPr>
              <a:t>sequence methods ignore this – can we do better?</a:t>
            </a:r>
            <a:endParaRPr lang="en-US" sz="1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808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Proteins Building Blocks (Domains)</a:t>
            </a:r>
            <a:endParaRPr lang="en-US" dirty="0"/>
          </a:p>
        </p:txBody>
      </p:sp>
      <p:pic>
        <p:nvPicPr>
          <p:cNvPr id="4" name="Content Placeholder 3" descr="Screen Shot 2015-08-06 at 12.47.35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" t="8365" r="2775" b="46265"/>
          <a:stretch/>
        </p:blipFill>
        <p:spPr>
          <a:xfrm>
            <a:off x="304800" y="1295399"/>
            <a:ext cx="4580130" cy="2670587"/>
          </a:xfrm>
        </p:spPr>
      </p:pic>
      <p:pic>
        <p:nvPicPr>
          <p:cNvPr id="5" name="Picture 4" descr="Screen Shot 2015-08-06 at 12.47.5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9" y="1447800"/>
            <a:ext cx="4156279" cy="19812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6558449" y="2971800"/>
            <a:ext cx="274273" cy="8605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4038600"/>
            <a:ext cx="19800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err="1" smtClean="0">
                <a:solidFill>
                  <a:srgbClr val="7F7F7F"/>
                </a:solidFill>
              </a:rPr>
              <a:t>Furie</a:t>
            </a:r>
            <a:r>
              <a:rPr lang="en-US" sz="1100" dirty="0" smtClean="0">
                <a:solidFill>
                  <a:srgbClr val="7F7F7F"/>
                </a:solidFill>
              </a:rPr>
              <a:t> &amp; </a:t>
            </a:r>
            <a:r>
              <a:rPr lang="en-US" sz="1100" dirty="0" err="1" smtClean="0">
                <a:solidFill>
                  <a:srgbClr val="7F7F7F"/>
                </a:solidFill>
              </a:rPr>
              <a:t>Furie</a:t>
            </a:r>
            <a:r>
              <a:rPr lang="en-US" sz="1100" dirty="0" smtClean="0">
                <a:solidFill>
                  <a:srgbClr val="7F7F7F"/>
                </a:solidFill>
              </a:rPr>
              <a:t>, Cell 53, 1988</a:t>
            </a:r>
            <a:endParaRPr lang="en-US" sz="1100" dirty="0">
              <a:solidFill>
                <a:srgbClr val="7F7F7F"/>
              </a:solidFill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381000" y="1752600"/>
            <a:ext cx="3810000" cy="1447800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4572000"/>
            <a:ext cx="6705600" cy="338554"/>
          </a:xfrm>
          <a:prstGeom prst="rect">
            <a:avLst/>
          </a:prstGeom>
          <a:noFill/>
          <a:ln>
            <a:solidFill>
              <a:srgbClr val="3366FF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b="1" dirty="0" smtClean="0">
                <a:solidFill>
                  <a:srgbClr val="0000FF"/>
                </a:solidFill>
              </a:rPr>
              <a:t>Possible to align full-length sequences of related genes</a:t>
            </a:r>
            <a:endParaRPr lang="en-US" sz="1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801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Proteins Building Blocks (Domains)</a:t>
            </a:r>
            <a:endParaRPr lang="en-US" dirty="0"/>
          </a:p>
        </p:txBody>
      </p:sp>
      <p:pic>
        <p:nvPicPr>
          <p:cNvPr id="4" name="Content Placeholder 3" descr="Screen Shot 2015-08-06 at 12.47.35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" t="8365" r="2775" b="46265"/>
          <a:stretch/>
        </p:blipFill>
        <p:spPr>
          <a:xfrm>
            <a:off x="304800" y="1295399"/>
            <a:ext cx="4580130" cy="2670587"/>
          </a:xfrm>
        </p:spPr>
      </p:pic>
      <p:pic>
        <p:nvPicPr>
          <p:cNvPr id="5" name="Picture 4" descr="Screen Shot 2015-08-06 at 12.47.5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9" y="1447800"/>
            <a:ext cx="4156279" cy="19812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6558449" y="2971800"/>
            <a:ext cx="274273" cy="8605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4038600"/>
            <a:ext cx="19800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err="1" smtClean="0">
                <a:solidFill>
                  <a:srgbClr val="7F7F7F"/>
                </a:solidFill>
              </a:rPr>
              <a:t>Furie</a:t>
            </a:r>
            <a:r>
              <a:rPr lang="en-US" sz="1100" dirty="0" smtClean="0">
                <a:solidFill>
                  <a:srgbClr val="7F7F7F"/>
                </a:solidFill>
              </a:rPr>
              <a:t> &amp; </a:t>
            </a:r>
            <a:r>
              <a:rPr lang="en-US" sz="1100" dirty="0" err="1" smtClean="0">
                <a:solidFill>
                  <a:srgbClr val="7F7F7F"/>
                </a:solidFill>
              </a:rPr>
              <a:t>Furie</a:t>
            </a:r>
            <a:r>
              <a:rPr lang="en-US" sz="1100" dirty="0" smtClean="0">
                <a:solidFill>
                  <a:srgbClr val="7F7F7F"/>
                </a:solidFill>
              </a:rPr>
              <a:t>, Cell 53, 1988</a:t>
            </a:r>
            <a:endParaRPr lang="en-US" sz="1100" dirty="0">
              <a:solidFill>
                <a:srgbClr val="7F7F7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4572000"/>
            <a:ext cx="6705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b="1" dirty="0" smtClean="0"/>
              <a:t>Possible to align full-length sequences of related genes</a:t>
            </a:r>
            <a:endParaRPr lang="en-US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81000" y="5071646"/>
            <a:ext cx="6705600" cy="338554"/>
          </a:xfrm>
          <a:prstGeom prst="rect">
            <a:avLst/>
          </a:prstGeom>
          <a:noFill/>
          <a:ln>
            <a:solidFill>
              <a:srgbClr val="3366FF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b="1" dirty="0" smtClean="0">
                <a:solidFill>
                  <a:srgbClr val="0000FF"/>
                </a:solidFill>
              </a:rPr>
              <a:t>Possible to align common domains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667000" y="1371600"/>
            <a:ext cx="1524000" cy="2189071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937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 IX Family Conservation</a:t>
            </a:r>
            <a:endParaRPr lang="en-US" dirty="0"/>
          </a:p>
        </p:txBody>
      </p:sp>
      <p:pic>
        <p:nvPicPr>
          <p:cNvPr id="4" name="Content Placeholder 3" descr="Screen Shot 2015-07-26 at 2.41.18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8" t="-140" b="492"/>
          <a:stretch/>
        </p:blipFill>
        <p:spPr>
          <a:xfrm>
            <a:off x="152400" y="990600"/>
            <a:ext cx="6391359" cy="5341366"/>
          </a:xfrm>
        </p:spPr>
      </p:pic>
      <p:sp>
        <p:nvSpPr>
          <p:cNvPr id="3" name="TextBox 2"/>
          <p:cNvSpPr txBox="1"/>
          <p:nvPr/>
        </p:nvSpPr>
        <p:spPr>
          <a:xfrm>
            <a:off x="5486400" y="2971800"/>
            <a:ext cx="358140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/>
              <a:t>Higher conservation illustrated with more </a:t>
            </a:r>
            <a:r>
              <a:rPr lang="en-US" sz="1400" dirty="0" smtClean="0"/>
              <a:t>sides</a:t>
            </a:r>
            <a:endParaRPr lang="en-US" sz="1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715000" y="6019800"/>
            <a:ext cx="25996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7F7F7F"/>
                </a:solidFill>
              </a:rPr>
              <a:t>Bottema </a:t>
            </a:r>
            <a:r>
              <a:rPr lang="en-US" sz="1100" i="1" dirty="0" smtClean="0">
                <a:solidFill>
                  <a:srgbClr val="7F7F7F"/>
                </a:solidFill>
              </a:rPr>
              <a:t>et al. </a:t>
            </a:r>
            <a:r>
              <a:rPr lang="en-US" sz="1100" dirty="0" smtClean="0">
                <a:solidFill>
                  <a:srgbClr val="7F7F7F"/>
                </a:solidFill>
              </a:rPr>
              <a:t>Am J Hum Genet, 1991,</a:t>
            </a:r>
            <a:endParaRPr lang="en-US" sz="1100" dirty="0">
              <a:solidFill>
                <a:srgbClr val="7F7F7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0" y="3581400"/>
            <a:ext cx="3581401" cy="738664"/>
          </a:xfrm>
          <a:prstGeom prst="rect">
            <a:avLst/>
          </a:prstGeom>
          <a:noFill/>
          <a:ln>
            <a:solidFill>
              <a:srgbClr val="4F81BD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b="1" dirty="0" smtClean="0">
                <a:solidFill>
                  <a:srgbClr val="0000FF"/>
                </a:solidFill>
              </a:rPr>
              <a:t>Use </a:t>
            </a:r>
            <a:r>
              <a:rPr lang="en-US" sz="1400" b="1" dirty="0" smtClean="0">
                <a:solidFill>
                  <a:srgbClr val="0000FF"/>
                </a:solidFill>
              </a:rPr>
              <a:t>clusters of conserved residues (residues with circles) as alignment </a:t>
            </a:r>
            <a:r>
              <a:rPr lang="en-US" sz="1400" b="1" u="sng" dirty="0" smtClean="0">
                <a:solidFill>
                  <a:srgbClr val="0000FF"/>
                </a:solidFill>
              </a:rPr>
              <a:t>anchors</a:t>
            </a:r>
          </a:p>
        </p:txBody>
      </p:sp>
    </p:spTree>
    <p:extLst>
      <p:ext uri="{BB962C8B-B14F-4D97-AF65-F5344CB8AC3E}">
        <p14:creationId xmlns:p14="http://schemas.microsoft.com/office/powerpoint/2010/main" val="648395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Sequence Alignment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143000"/>
            <a:ext cx="8193024" cy="4828032"/>
          </a:xfrm>
        </p:spPr>
        <p:txBody>
          <a:bodyPr/>
          <a:lstStyle/>
          <a:p>
            <a:pPr lvl="0"/>
            <a:r>
              <a:rPr lang="en-US" dirty="0" smtClean="0"/>
              <a:t>Identify common k-mers (short amino acid strings)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Select ordered k-mers as alignment anchors</a:t>
            </a:r>
          </a:p>
          <a:p>
            <a:pPr lvl="1"/>
            <a:r>
              <a:rPr lang="en-US" dirty="0" smtClean="0"/>
              <a:t>Reduction in dimensionality of the problem</a:t>
            </a:r>
            <a:endParaRPr lang="en-US" dirty="0"/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Align segments between anchors – minimize alignment gaps</a:t>
            </a:r>
          </a:p>
          <a:p>
            <a:pPr lvl="1"/>
            <a:r>
              <a:rPr lang="en-US" dirty="0" smtClean="0"/>
              <a:t>Optimize gaps to overlap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Optimize alignment ends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308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Lincoln_2012_vDec10">
  <a:themeElements>
    <a:clrScheme name="Custom 1 1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3767"/>
      </a:accent4>
      <a:accent5>
        <a:srgbClr val="D2DCF2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5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-110" charset="0"/>
          </a:defRPr>
        </a:defPPr>
      </a:lstStyle>
    </a:spDef>
    <a:lnDef>
      <a:spPr bwMode="auto"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ctr">
          <a:defRPr sz="1400" b="1" dirty="0"/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Lincoln_2012_vDec10.potx</Template>
  <TotalTime>1380</TotalTime>
  <Pages>1</Pages>
  <Words>1079</Words>
  <Application>Microsoft Macintosh PowerPoint</Application>
  <PresentationFormat>On-screen Show (4:3)</PresentationFormat>
  <Paragraphs>215</Paragraphs>
  <Slides>24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Lincoln_2012_vDec10</vt:lpstr>
      <vt:lpstr>Worksheet</vt:lpstr>
      <vt:lpstr>Dawn: Large-Scale Protein Multiple Sequence Alignment</vt:lpstr>
      <vt:lpstr>Outline</vt:lpstr>
      <vt:lpstr>Rapid Sequence Data Growth</vt:lpstr>
      <vt:lpstr>A Few Molecular Biology Dogmas</vt:lpstr>
      <vt:lpstr>Example Protein Structures</vt:lpstr>
      <vt:lpstr>Proteins Building Blocks (Domains)</vt:lpstr>
      <vt:lpstr>Proteins Building Blocks (Domains)</vt:lpstr>
      <vt:lpstr>Factor IX Family Conservation</vt:lpstr>
      <vt:lpstr>Multiple Sequence Alignment Strategy</vt:lpstr>
      <vt:lpstr>Multigene Analysis Factor 9, Factor 7, Factor 10, &amp; Protein C</vt:lpstr>
      <vt:lpstr>Domain Alignment Example</vt:lpstr>
      <vt:lpstr>Alignment Over-gapping Problem</vt:lpstr>
      <vt:lpstr>Performance Comparisons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Dawn Pre-MSA Data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Darrell Ricke</cp:lastModifiedBy>
  <cp:revision>109</cp:revision>
  <cp:lastPrinted>2015-08-06T18:15:23Z</cp:lastPrinted>
  <dcterms:created xsi:type="dcterms:W3CDTF">2008-05-27T20:28:58Z</dcterms:created>
  <dcterms:modified xsi:type="dcterms:W3CDTF">2015-08-24T14:49:39Z</dcterms:modified>
  <cp:category/>
</cp:coreProperties>
</file>